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54" r:id="rId2"/>
    <p:sldMasterId id="2147483755" r:id="rId3"/>
  </p:sldMasterIdLst>
  <p:notesMasterIdLst>
    <p:notesMasterId r:id="rId46"/>
  </p:notesMasterIdLst>
  <p:handoutMasterIdLst>
    <p:handoutMasterId r:id="rId47"/>
  </p:handoutMasterIdLst>
  <p:sldIdLst>
    <p:sldId id="403" r:id="rId4"/>
    <p:sldId id="828" r:id="rId5"/>
    <p:sldId id="838" r:id="rId6"/>
    <p:sldId id="851" r:id="rId7"/>
    <p:sldId id="841" r:id="rId8"/>
    <p:sldId id="843" r:id="rId9"/>
    <p:sldId id="854" r:id="rId10"/>
    <p:sldId id="844" r:id="rId11"/>
    <p:sldId id="836" r:id="rId12"/>
    <p:sldId id="837" r:id="rId13"/>
    <p:sldId id="856" r:id="rId14"/>
    <p:sldId id="852" r:id="rId15"/>
    <p:sldId id="857" r:id="rId16"/>
    <p:sldId id="858" r:id="rId17"/>
    <p:sldId id="860" r:id="rId18"/>
    <p:sldId id="861" r:id="rId19"/>
    <p:sldId id="859" r:id="rId20"/>
    <p:sldId id="839" r:id="rId21"/>
    <p:sldId id="842" r:id="rId22"/>
    <p:sldId id="840" r:id="rId23"/>
    <p:sldId id="862" r:id="rId24"/>
    <p:sldId id="864" r:id="rId25"/>
    <p:sldId id="863" r:id="rId26"/>
    <p:sldId id="865" r:id="rId27"/>
    <p:sldId id="845" r:id="rId28"/>
    <p:sldId id="867" r:id="rId29"/>
    <p:sldId id="850" r:id="rId30"/>
    <p:sldId id="868" r:id="rId31"/>
    <p:sldId id="866" r:id="rId32"/>
    <p:sldId id="846" r:id="rId33"/>
    <p:sldId id="847" r:id="rId34"/>
    <p:sldId id="848" r:id="rId35"/>
    <p:sldId id="849" r:id="rId36"/>
    <p:sldId id="833" r:id="rId37"/>
    <p:sldId id="869" r:id="rId38"/>
    <p:sldId id="870" r:id="rId39"/>
    <p:sldId id="871" r:id="rId40"/>
    <p:sldId id="872" r:id="rId41"/>
    <p:sldId id="873" r:id="rId42"/>
    <p:sldId id="874" r:id="rId43"/>
    <p:sldId id="875" r:id="rId44"/>
    <p:sldId id="685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6699FF"/>
    <a:srgbClr val="990033"/>
    <a:srgbClr val="00FF00"/>
    <a:srgbClr val="FF0000"/>
    <a:srgbClr val="0000FF"/>
    <a:srgbClr val="61294E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88" autoAdjust="0"/>
    <p:restoredTop sz="92905" autoAdjust="0"/>
  </p:normalViewPr>
  <p:slideViewPr>
    <p:cSldViewPr>
      <p:cViewPr varScale="1">
        <p:scale>
          <a:sx n="85" d="100"/>
          <a:sy n="85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41BC767A-427D-4C14-920C-DAA110F7ABA9}" type="datetimeFigureOut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821FF3B9-49BF-49A2-8B1F-7A7247C50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51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9FE7F866-BB92-476D-A2C3-3E5509DE9299}" type="datetimeFigureOut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4221B6FF-A6CD-4C33-9394-0B4DCB0CB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94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724028-6AC5-450E-A3FE-690BFDB297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936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0F7C9C-06A7-4F43-BB3E-B871EE0C5A17}" type="slidenum">
              <a:rPr lang="en-US"/>
              <a:pPr/>
              <a:t>5</a:t>
            </a:fld>
            <a:endParaRPr lang="en-US"/>
          </a:p>
        </p:txBody>
      </p:sp>
      <p:sp>
        <p:nvSpPr>
          <p:cNvPr id="114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74688"/>
            <a:ext cx="4603750" cy="3452812"/>
          </a:xfrm>
          <a:ln/>
        </p:spPr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52925"/>
            <a:ext cx="5013325" cy="41290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01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CA2AE0-E19C-497E-ABF7-BAB9587BB79D}" type="slidenum">
              <a:rPr lang="en-US"/>
              <a:pPr/>
              <a:t>10</a:t>
            </a:fld>
            <a:endParaRPr lang="en-US"/>
          </a:p>
        </p:txBody>
      </p:sp>
      <p:sp>
        <p:nvSpPr>
          <p:cNvPr id="538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53862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 lIns="91430" tIns="45715" rIns="91430" bIns="45715"/>
          <a:lstStyle/>
          <a:p>
            <a:r>
              <a:rPr lang="en-US"/>
              <a:t>The study results did not demonstrate a survival difference between the experimental arms and the control arm.  Median survival was 7.8 months for paclitaxel/cisplatin, 7.4 months for Taxotere (docetaxel) Injection Concentrate/cisplatin, 8.1 months for gemcitabine/cisplatin, and 8.1 months for paclitaxel/carboplatin. [Schiller p94, c2, ¶2] </a:t>
            </a:r>
          </a:p>
          <a:p>
            <a:endParaRPr lang="en-US"/>
          </a:p>
          <a:p>
            <a:r>
              <a:rPr lang="en-US"/>
              <a:t>However, some of the doses and combinations used were not those used in current clinical practice and clinical challenges still remain.</a:t>
            </a:r>
          </a:p>
          <a:p>
            <a:endParaRPr lang="en-US"/>
          </a:p>
        </p:txBody>
      </p:sp>
      <p:sp>
        <p:nvSpPr>
          <p:cNvPr id="538628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28663" indent="-2794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22363" indent="-225425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70038" indent="-2238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19300" indent="-225425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476500" indent="-225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33700" indent="-225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390900" indent="-225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48100" indent="-225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/>
            <a:fld id="{39CE8ABD-54AC-4176-9738-6AA859EE188A}" type="slidenum">
              <a:rPr lang="en-US" sz="1300">
                <a:latin typeface="Arial" pitchFamily="34" charset="0"/>
                <a:cs typeface="Arial" pitchFamily="34" charset="0"/>
              </a:rPr>
              <a:pPr algn="r" eaLnBrk="1" hangingPunct="1"/>
              <a:t>10</a:t>
            </a:fld>
            <a:endParaRPr lang="en-US" sz="13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90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78A471-D789-41F3-8A64-F8CE717DD838}" type="slidenum">
              <a:rPr lang="en-GB"/>
              <a:t>23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tIns="9279"/>
          <a:lstStyle/>
          <a:p>
            <a:pPr algn="just" eaLnBrk="1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r>
              <a:rPr/>
              <a:t>Forest plot showing analysis of median pooled PFS or TTP and 90% accuracy intervals during treatment with single‐agent erlotinib, single‐agent gefitinib or chemotherapy in all lines of treatment in patients with </a:t>
            </a:r>
            <a:r>
              <a:rPr i="1"/>
              <a:t>EGFR</a:t>
            </a:r>
            <a:r>
              <a:rPr/>
              <a:t> mutation‐positive NSCLC. PFS: progression‐free survival; TTP: time to progression; EGFR: epidermal growth factor receptor; NSCLC: non‐small‐cell lung cancer.</a:t>
            </a:r>
          </a:p>
          <a:p>
            <a:endParaRPr/>
          </a:p>
          <a:p>
            <a:r>
              <a:rPr lang="en-GB"/>
              <a:t>© 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PERMISSION' LINK ACCOMPANYING THIS ARTICLE. WILEY OR AUTHOR OWNED IMAGES MAY BE USED FOR NON-COMMERCIAL PURPOSES, SUBJECT TO PROPER CITATION OF THE ARTICLE, AUTHOR, AND PUBLISHER.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38170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854A2-60C9-4FE5-8449-C6B1C8D63CB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43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854A2-60C9-4FE5-8449-C6B1C8D63CB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8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184B0-8B8D-443C-9C6F-95E2ABCE2EEF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E8F12-539C-4EAE-9AC3-625877527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744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089C2-E149-4157-8340-F9AE48858CA6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2337-5176-4D45-B4E3-0C24FD7DA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4799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6BC50-C7A7-4705-AB23-C614766097CB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0636D-B42E-4B52-A579-5B69D9A9D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9972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6B39E-27CE-4D46-A69C-D2F147627564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C73EE-D5ED-498F-9531-30941D14F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6242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C424A-71B1-44FA-8667-7D591C115B73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FFC23-2B06-423A-88BE-F0A5A965D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2466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B8F8A-B097-4981-940B-037B41BFA4EF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7CE99-0156-4C13-BB54-8D72152BC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3660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75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22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77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1284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5875" cy="431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906588"/>
            <a:ext cx="3827462" cy="431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7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B9835-3F96-4829-A2F0-D2AB9796C9C4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C86D8-5A52-49C0-8CF3-BB71CBF79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8632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3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76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297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0867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4552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12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213" y="569913"/>
            <a:ext cx="1951037" cy="5653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569913"/>
            <a:ext cx="5702300" cy="5653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3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5EE3-5B92-40CA-A1F3-8E99ADD99D01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C9A6B-17B0-4744-BFA5-ECC7BE7F3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219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3965F-9D11-4F6B-9433-D68EBDE17E20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48382-1896-415F-A5FA-0B6A680C3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335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90E2B-51FD-400E-A88B-92C2099276E5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18B78-513D-45A3-BCD0-F7B3611D6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422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07C20-3802-4F18-88F4-5D49061437C9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26A80-3531-40E0-A095-C3E6E967C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723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A2A26-7554-4940-8600-59BF55E59DF9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DCC1F-8375-481F-81AA-375826613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113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B8110-CE4E-4E8D-84C4-EE10765D8A86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79188-2A83-4A49-BB31-3A0AE1981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244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79B7E-3DE8-4BAE-ADAB-5A8065461C22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D5C7E-F670-4B89-BF9B-96C71A62E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268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849F72-4A0C-4DBB-A09F-86A352BB6A22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3B1170-B1DF-446B-BC26-3C5B69CE3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67" r:id="rId15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6868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64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8D41BB-6022-4E82-BBD2-1CB4F544BEB7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9/2/2014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642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64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0EF12AC-7147-4D48-BCF5-2B4E4A787934}" type="slidenum">
              <a:rPr lang="en-US" b="0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69913"/>
            <a:ext cx="7805737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5737" cy="431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418940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457200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430213" indent="-323850" algn="l" defTabSz="457200" rtl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2013" indent="-285750" algn="l" defTabSz="457200" rtl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3813" indent="-215900" algn="l" defTabSz="457200" rtl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5613" indent="-214313" algn="l" defTabSz="4572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7413" indent="-215900" algn="l" defTabSz="457200" rtl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4613" indent="-215900" algn="l" defTabSz="457200" rtl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1813" indent="-215900" algn="l" defTabSz="457200" rtl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29013" indent="-215900" algn="l" defTabSz="457200" rtl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6213" indent="-215900" algn="l" defTabSz="457200" rtl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png"/><Relationship Id="rId4" Type="http://schemas.openxmlformats.org/officeDocument/2006/relationships/hyperlink" Target="http://onlinelibrary.wiley.com/doi/10.1111/jcmm.12278/full#jcmm12278-fig-0002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Taussig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667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0"/>
          <p:cNvSpPr txBox="1">
            <a:spLocks noChangeArrowheads="1"/>
          </p:cNvSpPr>
          <p:nvPr/>
        </p:nvSpPr>
        <p:spPr bwMode="auto">
          <a:xfrm>
            <a:off x="-62673" y="1752600"/>
            <a:ext cx="912130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prstClr val="black"/>
                </a:solidFill>
                <a:ea typeface="+mj-ea"/>
                <a:cs typeface="Arial" panose="020B0604020202020204" pitchFamily="34" charset="0"/>
              </a:rPr>
              <a:t>Using Non-targeted Therapies in Targeted Lung Cancer Populations</a:t>
            </a:r>
            <a:endParaRPr lang="en-US" sz="3200" dirty="0" smtClean="0">
              <a:solidFill>
                <a:prstClr val="black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2052" name="TextBox 11"/>
          <p:cNvSpPr txBox="1">
            <a:spLocks noChangeArrowheads="1"/>
          </p:cNvSpPr>
          <p:nvPr/>
        </p:nvSpPr>
        <p:spPr bwMode="auto">
          <a:xfrm>
            <a:off x="22698" y="3733800"/>
            <a:ext cx="510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70C0"/>
                </a:solidFill>
                <a:latin typeface="Calibri" pitchFamily="34" charset="0"/>
              </a:rPr>
              <a:t>Nathan Pennell, M.D., Ph.D.</a:t>
            </a:r>
          </a:p>
        </p:txBody>
      </p:sp>
      <p:sp>
        <p:nvSpPr>
          <p:cNvPr id="2053" name="TextBox 12"/>
          <p:cNvSpPr txBox="1">
            <a:spLocks noChangeArrowheads="1"/>
          </p:cNvSpPr>
          <p:nvPr/>
        </p:nvSpPr>
        <p:spPr bwMode="auto">
          <a:xfrm>
            <a:off x="295072" y="4343400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</a:rPr>
              <a:t>September 6, 2014</a:t>
            </a:r>
            <a:endParaRPr lang="en-US" sz="2000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Platinum doublet chemotherapy in nonsquamous patients</a:t>
            </a:r>
            <a:endParaRPr lang="en-US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99313"/>
            <a:ext cx="8809863" cy="375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2362200" y="6240568"/>
            <a:ext cx="714533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it-IT" sz="1400" dirty="0"/>
              <a:t>Scagliotti GV et al, JCO </a:t>
            </a:r>
            <a:r>
              <a:rPr lang="en-US" sz="1400" dirty="0"/>
              <a:t>2008;26(21):3543-51</a:t>
            </a:r>
            <a:r>
              <a:rPr lang="en-US" sz="3200" dirty="0"/>
              <a:t> </a:t>
            </a:r>
            <a:endParaRPr lang="it-IT" sz="3200" dirty="0"/>
          </a:p>
        </p:txBody>
      </p:sp>
      <p:sp>
        <p:nvSpPr>
          <p:cNvPr id="2" name="Oval 1"/>
          <p:cNvSpPr/>
          <p:nvPr/>
        </p:nvSpPr>
        <p:spPr>
          <a:xfrm>
            <a:off x="3048000" y="22860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02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 – 24M with ALK+ NSCLC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Presented in 2011 with extensive </a:t>
            </a:r>
            <a:r>
              <a:rPr lang="en-US" dirty="0" err="1" smtClean="0"/>
              <a:t>adenopathy</a:t>
            </a:r>
            <a:r>
              <a:rPr lang="en-US" dirty="0" smtClean="0"/>
              <a:t> and malignant effusions</a:t>
            </a:r>
          </a:p>
          <a:p>
            <a:r>
              <a:rPr lang="en-US" dirty="0" smtClean="0"/>
              <a:t>Crizotinib with CR </a:t>
            </a:r>
          </a:p>
          <a:p>
            <a:r>
              <a:rPr lang="en-US" dirty="0" smtClean="0"/>
              <a:t>8 months until progression</a:t>
            </a:r>
          </a:p>
          <a:p>
            <a:r>
              <a:rPr lang="en-US" dirty="0" smtClean="0"/>
              <a:t>Ceritinib (on trial as LDK378) CR </a:t>
            </a:r>
          </a:p>
          <a:p>
            <a:r>
              <a:rPr lang="en-US" dirty="0" smtClean="0"/>
              <a:t>6 months until progression</a:t>
            </a:r>
          </a:p>
          <a:p>
            <a:r>
              <a:rPr lang="en-US" dirty="0"/>
              <a:t>Started carboplatin, pemetrexed, and bevacizumab followed by pem/bev maintenance in late 2012…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DCC1F-8375-481F-81AA-375826613DE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6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pemetrexed and bevacizumab</a:t>
            </a:r>
            <a:endParaRPr lang="en-US" dirty="0"/>
          </a:p>
        </p:txBody>
      </p:sp>
      <p:pic>
        <p:nvPicPr>
          <p:cNvPr id="880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600200"/>
            <a:ext cx="438864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600200"/>
            <a:ext cx="438864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24000" y="5987534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December 2012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39134" y="598753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March 2013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1219200" y="2590800"/>
            <a:ext cx="838200" cy="304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486400" y="2590800"/>
            <a:ext cx="838200" cy="304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524000" y="3276600"/>
            <a:ext cx="838200" cy="304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84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June 2014 – 18 months on chemo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48382-1896-415F-A5FA-0B6A680C387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1138" name="Picture 2" descr="H:\PERSONAL FOLDER\Pictures\matt and ally wedding 6-2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753" y="1600200"/>
            <a:ext cx="254049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33800" y="2514600"/>
            <a:ext cx="1524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06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 – 36 year old woman with hip pain August 2008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Scans showed destructive bone lesion in pelvis</a:t>
            </a:r>
          </a:p>
          <a:p>
            <a:r>
              <a:rPr lang="en-US" dirty="0" smtClean="0"/>
              <a:t>Biopsy showed lung adenocarcinoma</a:t>
            </a:r>
          </a:p>
          <a:p>
            <a:r>
              <a:rPr lang="en-US" dirty="0" smtClean="0"/>
              <a:t>Started on carboplatin, paclitaxel, bevacizumab in late 2008</a:t>
            </a:r>
          </a:p>
          <a:p>
            <a:r>
              <a:rPr lang="en-US" dirty="0" smtClean="0"/>
              <a:t>Progressed in summer 2009, started pemetrexed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DCC1F-8375-481F-81AA-375826613DE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11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Up Arrow 5"/>
          <p:cNvSpPr/>
          <p:nvPr/>
        </p:nvSpPr>
        <p:spPr>
          <a:xfrm>
            <a:off x="8229600" y="3565398"/>
            <a:ext cx="242316" cy="48920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9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 – Now 42 year old woman without hip pain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 intermittent pemetrexed until 2012 (2.5 years) when test showed she was ALK+</a:t>
            </a:r>
          </a:p>
          <a:p>
            <a:r>
              <a:rPr lang="en-US" dirty="0" smtClean="0"/>
              <a:t>4 treatment breaks ranging from 6-12 months</a:t>
            </a:r>
          </a:p>
          <a:p>
            <a:r>
              <a:rPr lang="en-US" dirty="0" smtClean="0"/>
              <a:t>No ALK directed therapy yet!</a:t>
            </a:r>
          </a:p>
        </p:txBody>
      </p:sp>
      <p:sp>
        <p:nvSpPr>
          <p:cNvPr id="6" name="Up Arrow 5"/>
          <p:cNvSpPr/>
          <p:nvPr/>
        </p:nvSpPr>
        <p:spPr>
          <a:xfrm>
            <a:off x="8229600" y="3565398"/>
            <a:ext cx="242316" cy="48920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2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038600" cy="399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Up Arrow 8"/>
          <p:cNvSpPr/>
          <p:nvPr/>
        </p:nvSpPr>
        <p:spPr>
          <a:xfrm>
            <a:off x="7987284" y="4069467"/>
            <a:ext cx="242316" cy="48920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1992868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June 2014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33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Pemetrexed may have significant benefit for ALK+ </a:t>
            </a:r>
            <a:r>
              <a:rPr lang="en-US" dirty="0" err="1" smtClean="0"/>
              <a:t>pts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65 ALK+ patients response to chemotherapy retrospectively analyzed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dirty="0" smtClean="0"/>
              <a:t>ORR to pem 34% (9% in unselected NSCLC pts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48382-1896-415F-A5FA-0B6A680C387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12" y="3276600"/>
            <a:ext cx="72199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0200" y="6477000"/>
            <a:ext cx="6740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Lee et al., Lung Cancer 2013, 79(1); </a:t>
            </a:r>
            <a:r>
              <a:rPr lang="en-US" baseline="30000" dirty="0" smtClean="0"/>
              <a:t>2</a:t>
            </a:r>
            <a:r>
              <a:rPr lang="en-US" dirty="0" smtClean="0"/>
              <a:t>Hanna et al., JCO 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52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Pemetrexed may have significant benefit for ALK+ </a:t>
            </a:r>
            <a:r>
              <a:rPr lang="en-US" dirty="0" err="1" smtClean="0"/>
              <a:t>pts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48382-1896-415F-A5FA-0B6A680C387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305800" cy="399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4600" y="6427674"/>
            <a:ext cx="644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Berge et al., </a:t>
            </a:r>
            <a:r>
              <a:rPr lang="en-US" dirty="0" err="1"/>
              <a:t>Clin</a:t>
            </a:r>
            <a:r>
              <a:rPr lang="en-US" dirty="0"/>
              <a:t> Lung Cancer. Nov 2013; 14(6): 636–643. </a:t>
            </a:r>
          </a:p>
        </p:txBody>
      </p:sp>
    </p:spTree>
    <p:extLst>
      <p:ext uri="{BB962C8B-B14F-4D97-AF65-F5344CB8AC3E}">
        <p14:creationId xmlns:p14="http://schemas.microsoft.com/office/powerpoint/2010/main" val="4123409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4580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510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25" name="Objec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917321"/>
              </p:ext>
            </p:extLst>
          </p:nvPr>
        </p:nvGraphicFramePr>
        <p:xfrm>
          <a:off x="1219200" y="2057400"/>
          <a:ext cx="7340600" cy="307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0" name="CorelDRAW" r:id="rId3" imgW="10789560" imgH="4492800" progId="">
                  <p:embed/>
                </p:oleObj>
              </mc:Choice>
              <mc:Fallback>
                <p:oleObj name="CorelDRAW" r:id="rId3" imgW="10789560" imgH="44928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57400"/>
                        <a:ext cx="7340600" cy="3071813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26" name="Rectangle 3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en-US" sz="2400" dirty="0" smtClean="0"/>
              <a:t>Erlotinib vs. CT in Advanced NSCLC Patients With EGFR Mutations: Interim Results of the European Erlotinib Versus CT (EURTAC) Phase III Randomized Trial</a:t>
            </a:r>
            <a:endParaRPr lang="en-GB" altLang="zh-CN" sz="4000" dirty="0" smtClean="0">
              <a:cs typeface="宋体"/>
            </a:endParaRPr>
          </a:p>
        </p:txBody>
      </p:sp>
      <p:sp>
        <p:nvSpPr>
          <p:cNvPr id="16427" name="Text Box 4"/>
          <p:cNvSpPr txBox="1">
            <a:spLocks noChangeArrowheads="1"/>
          </p:cNvSpPr>
          <p:nvPr/>
        </p:nvSpPr>
        <p:spPr bwMode="auto">
          <a:xfrm rot="-5400000">
            <a:off x="-837406" y="3445669"/>
            <a:ext cx="2909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600" i="1">
                <a:ea typeface="ＭＳ Ｐゴシック"/>
                <a:cs typeface="Arial" charset="0"/>
              </a:rPr>
              <a:t>PFS probability</a:t>
            </a:r>
          </a:p>
        </p:txBody>
      </p:sp>
      <p:sp>
        <p:nvSpPr>
          <p:cNvPr id="16428" name="Text Box 6"/>
          <p:cNvSpPr txBox="1">
            <a:spLocks noChangeArrowheads="1"/>
          </p:cNvSpPr>
          <p:nvPr/>
        </p:nvSpPr>
        <p:spPr bwMode="auto">
          <a:xfrm>
            <a:off x="5988050" y="2076450"/>
            <a:ext cx="2324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Clr>
                <a:schemeClr val="tx1"/>
              </a:buClr>
            </a:pPr>
            <a:r>
              <a:rPr lang="en-GB" sz="1600" i="1">
                <a:ea typeface="ＭＳ Ｐゴシック"/>
                <a:cs typeface="Arial" charset="0"/>
              </a:rPr>
              <a:t>Erlotinib (n=86)</a:t>
            </a:r>
          </a:p>
          <a:p>
            <a:pPr algn="ctr" eaLnBrk="0" hangingPunct="0">
              <a:buClr>
                <a:schemeClr val="tx1"/>
              </a:buClr>
            </a:pPr>
            <a:r>
              <a:rPr lang="en-GB" sz="1600" i="1">
                <a:ea typeface="ＭＳ Ｐゴシック"/>
                <a:cs typeface="Arial" charset="0"/>
              </a:rPr>
              <a:t> Chemotherapy (n=87)</a:t>
            </a:r>
          </a:p>
        </p:txBody>
      </p:sp>
      <p:sp>
        <p:nvSpPr>
          <p:cNvPr id="16429" name="Text Box 7"/>
          <p:cNvSpPr txBox="1">
            <a:spLocks noChangeArrowheads="1"/>
          </p:cNvSpPr>
          <p:nvPr/>
        </p:nvSpPr>
        <p:spPr bwMode="auto">
          <a:xfrm>
            <a:off x="5781675" y="2843213"/>
            <a:ext cx="2560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Clr>
                <a:schemeClr val="tx1"/>
              </a:buClr>
            </a:pPr>
            <a:r>
              <a:rPr lang="en-GB" sz="2000" i="1" dirty="0">
                <a:ea typeface="ＭＳ Ｐゴシック"/>
                <a:cs typeface="Arial" charset="0"/>
              </a:rPr>
              <a:t>HR=0.37 (0.25–0.54)</a:t>
            </a:r>
          </a:p>
          <a:p>
            <a:pPr algn="ctr" eaLnBrk="0" hangingPunct="0">
              <a:buClr>
                <a:schemeClr val="tx1"/>
              </a:buClr>
            </a:pPr>
            <a:r>
              <a:rPr lang="en-GB" sz="1600" i="1" dirty="0">
                <a:ea typeface="ＭＳ Ｐゴシック"/>
                <a:cs typeface="Arial" charset="0"/>
              </a:rPr>
              <a:t>Log-rank p&lt;0.0001</a:t>
            </a:r>
          </a:p>
        </p:txBody>
      </p:sp>
      <p:sp>
        <p:nvSpPr>
          <p:cNvPr id="16430" name="Text Box 8"/>
          <p:cNvSpPr txBox="1">
            <a:spLocks noChangeArrowheads="1"/>
          </p:cNvSpPr>
          <p:nvPr/>
        </p:nvSpPr>
        <p:spPr bwMode="auto">
          <a:xfrm>
            <a:off x="1289050" y="5389563"/>
            <a:ext cx="724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600" i="1">
                <a:ea typeface="ＭＳ Ｐゴシック"/>
                <a:cs typeface="Arial" charset="0"/>
              </a:rPr>
              <a:t>Time (months)</a:t>
            </a:r>
          </a:p>
        </p:txBody>
      </p:sp>
      <p:sp>
        <p:nvSpPr>
          <p:cNvPr id="16431" name="Text Box 9"/>
          <p:cNvSpPr txBox="1">
            <a:spLocks noChangeArrowheads="1"/>
          </p:cNvSpPr>
          <p:nvPr/>
        </p:nvSpPr>
        <p:spPr bwMode="auto">
          <a:xfrm>
            <a:off x="468313" y="4724400"/>
            <a:ext cx="849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773113" algn="ctr"/>
                <a:tab pos="1428750" algn="ctr"/>
                <a:tab pos="2085975" algn="ctr"/>
                <a:tab pos="2743200" algn="ctr"/>
                <a:tab pos="3390900" algn="ctr"/>
                <a:tab pos="4048125" algn="ctr"/>
                <a:tab pos="4713288" algn="ctr"/>
                <a:tab pos="5370513" algn="ctr"/>
                <a:tab pos="6027738" algn="ctr"/>
                <a:tab pos="6667500" algn="ctr"/>
                <a:tab pos="7332663" algn="ctr"/>
                <a:tab pos="7975600" algn="ctr"/>
              </a:tabLst>
            </a:pPr>
            <a:r>
              <a:rPr lang="en-GB" sz="1600" i="1">
                <a:ea typeface="ＭＳ Ｐゴシック"/>
                <a:cs typeface="Arial" charset="0"/>
              </a:rPr>
              <a:t>	0	3	6	9	12	15	18	21	24	27	30	33	</a:t>
            </a:r>
          </a:p>
        </p:txBody>
      </p:sp>
      <p:sp>
        <p:nvSpPr>
          <p:cNvPr id="16432" name="Line 10"/>
          <p:cNvSpPr>
            <a:spLocks noChangeShapeType="1"/>
          </p:cNvSpPr>
          <p:nvPr/>
        </p:nvSpPr>
        <p:spPr bwMode="auto">
          <a:xfrm flipH="1">
            <a:off x="5797550" y="2243138"/>
            <a:ext cx="26035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6433" name="Line 11"/>
          <p:cNvSpPr>
            <a:spLocks noChangeShapeType="1"/>
          </p:cNvSpPr>
          <p:nvPr/>
        </p:nvSpPr>
        <p:spPr bwMode="auto">
          <a:xfrm flipH="1">
            <a:off x="5797550" y="2506663"/>
            <a:ext cx="2603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6434" name="Text Box 17"/>
          <p:cNvSpPr txBox="1">
            <a:spLocks noChangeArrowheads="1"/>
          </p:cNvSpPr>
          <p:nvPr/>
        </p:nvSpPr>
        <p:spPr bwMode="auto">
          <a:xfrm>
            <a:off x="527050" y="5867400"/>
            <a:ext cx="7870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200" i="1">
                <a:ea typeface="ＭＳ Ｐゴシック"/>
                <a:cs typeface="Arial" charset="0"/>
              </a:rPr>
              <a:t>Data cut-off: 26 Jan 2011</a:t>
            </a:r>
          </a:p>
        </p:txBody>
      </p:sp>
      <p:sp>
        <p:nvSpPr>
          <p:cNvPr id="16435" name="Text Box 5"/>
          <p:cNvSpPr txBox="1">
            <a:spLocks noChangeArrowheads="1"/>
          </p:cNvSpPr>
          <p:nvPr/>
        </p:nvSpPr>
        <p:spPr bwMode="auto">
          <a:xfrm>
            <a:off x="808038" y="1925638"/>
            <a:ext cx="466725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lnSpc>
                <a:spcPct val="95000"/>
              </a:lnSpc>
              <a:spcBef>
                <a:spcPct val="35000"/>
              </a:spcBef>
              <a:spcAft>
                <a:spcPct val="110000"/>
              </a:spcAft>
              <a:buClr>
                <a:schemeClr val="tx1"/>
              </a:buClr>
            </a:pPr>
            <a:r>
              <a:rPr lang="en-GB" sz="1600" i="1">
                <a:ea typeface="ＭＳ Ｐゴシック"/>
                <a:cs typeface="Arial" charset="0"/>
              </a:rPr>
              <a:t>1.0</a:t>
            </a:r>
          </a:p>
          <a:p>
            <a:pPr algn="r" eaLnBrk="0" hangingPunct="0">
              <a:lnSpc>
                <a:spcPct val="95000"/>
              </a:lnSpc>
              <a:spcBef>
                <a:spcPct val="35000"/>
              </a:spcBef>
              <a:spcAft>
                <a:spcPct val="110000"/>
              </a:spcAft>
              <a:buClr>
                <a:schemeClr val="tx1"/>
              </a:buClr>
            </a:pPr>
            <a:r>
              <a:rPr lang="en-GB" sz="1600" i="1">
                <a:ea typeface="ＭＳ Ｐゴシック"/>
                <a:cs typeface="Arial" charset="0"/>
              </a:rPr>
              <a:t>0.8</a:t>
            </a:r>
          </a:p>
          <a:p>
            <a:pPr algn="r" eaLnBrk="0" hangingPunct="0">
              <a:lnSpc>
                <a:spcPct val="95000"/>
              </a:lnSpc>
              <a:spcBef>
                <a:spcPct val="35000"/>
              </a:spcBef>
              <a:spcAft>
                <a:spcPct val="110000"/>
              </a:spcAft>
              <a:buClr>
                <a:schemeClr val="tx1"/>
              </a:buClr>
            </a:pPr>
            <a:r>
              <a:rPr lang="en-GB" sz="1600" i="1">
                <a:ea typeface="ＭＳ Ｐゴシック"/>
                <a:cs typeface="Arial" charset="0"/>
              </a:rPr>
              <a:t>0.6</a:t>
            </a:r>
          </a:p>
          <a:p>
            <a:pPr algn="r" eaLnBrk="0" hangingPunct="0">
              <a:lnSpc>
                <a:spcPct val="95000"/>
              </a:lnSpc>
              <a:spcBef>
                <a:spcPct val="35000"/>
              </a:spcBef>
              <a:spcAft>
                <a:spcPct val="110000"/>
              </a:spcAft>
              <a:buClr>
                <a:schemeClr val="tx1"/>
              </a:buClr>
            </a:pPr>
            <a:r>
              <a:rPr lang="en-GB" sz="1600" i="1">
                <a:ea typeface="ＭＳ Ｐゴシック"/>
                <a:cs typeface="Arial" charset="0"/>
              </a:rPr>
              <a:t>0.4</a:t>
            </a:r>
          </a:p>
          <a:p>
            <a:pPr algn="r" eaLnBrk="0" hangingPunct="0">
              <a:lnSpc>
                <a:spcPct val="95000"/>
              </a:lnSpc>
              <a:spcBef>
                <a:spcPct val="35000"/>
              </a:spcBef>
              <a:spcAft>
                <a:spcPct val="110000"/>
              </a:spcAft>
              <a:buClr>
                <a:schemeClr val="tx1"/>
              </a:buClr>
            </a:pPr>
            <a:r>
              <a:rPr lang="en-GB" sz="1600" i="1">
                <a:ea typeface="ＭＳ Ｐゴシック"/>
                <a:cs typeface="Arial" charset="0"/>
              </a:rPr>
              <a:t>0.2</a:t>
            </a:r>
          </a:p>
          <a:p>
            <a:pPr algn="r" eaLnBrk="0" hangingPunct="0">
              <a:lnSpc>
                <a:spcPct val="95000"/>
              </a:lnSpc>
              <a:spcBef>
                <a:spcPct val="35000"/>
              </a:spcBef>
              <a:spcAft>
                <a:spcPct val="110000"/>
              </a:spcAft>
              <a:buClr>
                <a:schemeClr val="tx1"/>
              </a:buClr>
            </a:pPr>
            <a:r>
              <a:rPr lang="en-GB" sz="1600" i="1">
                <a:ea typeface="ＭＳ Ｐゴシック"/>
                <a:cs typeface="Arial" charset="0"/>
              </a:rPr>
              <a:t>0</a:t>
            </a:r>
          </a:p>
        </p:txBody>
      </p:sp>
      <p:sp>
        <p:nvSpPr>
          <p:cNvPr id="16436" name="Line 14"/>
          <p:cNvSpPr>
            <a:spLocks noChangeShapeType="1"/>
          </p:cNvSpPr>
          <p:nvPr/>
        </p:nvSpPr>
        <p:spPr bwMode="auto">
          <a:xfrm>
            <a:off x="1327150" y="3581400"/>
            <a:ext cx="2109788" cy="0"/>
          </a:xfrm>
          <a:prstGeom prst="line">
            <a:avLst/>
          </a:prstGeom>
          <a:noFill/>
          <a:ln w="2222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437" name="Line 15"/>
          <p:cNvSpPr>
            <a:spLocks noChangeShapeType="1"/>
          </p:cNvSpPr>
          <p:nvPr/>
        </p:nvSpPr>
        <p:spPr bwMode="auto">
          <a:xfrm>
            <a:off x="2478088" y="3581400"/>
            <a:ext cx="0" cy="1447800"/>
          </a:xfrm>
          <a:prstGeom prst="line">
            <a:avLst/>
          </a:prstGeom>
          <a:noFill/>
          <a:ln w="2222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438" name="Line 16"/>
          <p:cNvSpPr>
            <a:spLocks noChangeShapeType="1"/>
          </p:cNvSpPr>
          <p:nvPr/>
        </p:nvSpPr>
        <p:spPr bwMode="auto">
          <a:xfrm>
            <a:off x="3449638" y="3581400"/>
            <a:ext cx="0" cy="1447800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439" name="Text Box 15"/>
          <p:cNvSpPr txBox="1">
            <a:spLocks noChangeArrowheads="1"/>
          </p:cNvSpPr>
          <p:nvPr/>
        </p:nvSpPr>
        <p:spPr bwMode="auto">
          <a:xfrm>
            <a:off x="3459163" y="4741863"/>
            <a:ext cx="466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lnSpc>
                <a:spcPct val="95000"/>
              </a:lnSpc>
              <a:spcBef>
                <a:spcPct val="35000"/>
              </a:spcBef>
              <a:spcAft>
                <a:spcPct val="110000"/>
              </a:spcAft>
              <a:buClr>
                <a:schemeClr val="tx1"/>
              </a:buClr>
            </a:pPr>
            <a:r>
              <a:rPr lang="en-GB" sz="1600" i="1">
                <a:ea typeface="ＭＳ Ｐゴシック"/>
                <a:cs typeface="Arial" charset="0"/>
              </a:rPr>
              <a:t>9.7</a:t>
            </a:r>
          </a:p>
        </p:txBody>
      </p:sp>
      <p:sp>
        <p:nvSpPr>
          <p:cNvPr id="16440" name="Text Box 15"/>
          <p:cNvSpPr txBox="1">
            <a:spLocks noChangeArrowheads="1"/>
          </p:cNvSpPr>
          <p:nvPr/>
        </p:nvSpPr>
        <p:spPr bwMode="auto">
          <a:xfrm>
            <a:off x="2003425" y="4741863"/>
            <a:ext cx="466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lnSpc>
                <a:spcPct val="95000"/>
              </a:lnSpc>
              <a:spcBef>
                <a:spcPct val="35000"/>
              </a:spcBef>
              <a:spcAft>
                <a:spcPct val="110000"/>
              </a:spcAft>
              <a:buClr>
                <a:schemeClr val="tx1"/>
              </a:buClr>
            </a:pPr>
            <a:r>
              <a:rPr lang="en-GB" sz="1600" i="1">
                <a:ea typeface="ＭＳ Ｐゴシック"/>
                <a:cs typeface="Arial" charset="0"/>
              </a:rPr>
              <a:t>5.2</a:t>
            </a:r>
          </a:p>
        </p:txBody>
      </p:sp>
      <p:sp>
        <p:nvSpPr>
          <p:cNvPr id="16441" name="TextBox 21"/>
          <p:cNvSpPr txBox="1">
            <a:spLocks noChangeArrowheads="1"/>
          </p:cNvSpPr>
          <p:nvPr/>
        </p:nvSpPr>
        <p:spPr bwMode="auto">
          <a:xfrm>
            <a:off x="1676400" y="6400800"/>
            <a:ext cx="72913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0">
                <a:ea typeface="ＭＳ Ｐゴシック"/>
                <a:cs typeface="ＭＳ Ｐゴシック"/>
              </a:rPr>
              <a:t>Slide courtesy of Tony Mok, ASCO discussant. </a:t>
            </a:r>
          </a:p>
          <a:p>
            <a:pPr algn="ctr" eaLnBrk="0" hangingPunct="0"/>
            <a:r>
              <a:rPr lang="en-US" sz="1200" b="0">
                <a:ea typeface="ＭＳ Ｐゴシック"/>
                <a:cs typeface="ＭＳ Ｐゴシック"/>
              </a:rPr>
              <a:t> Rosell R, et al. </a:t>
            </a:r>
            <a:r>
              <a:rPr lang="en-US" sz="1200" b="0" i="1">
                <a:ea typeface="ＭＳ Ｐゴシック"/>
                <a:cs typeface="ＭＳ Ｐゴシック"/>
              </a:rPr>
              <a:t>J Clin Oncol</a:t>
            </a:r>
            <a:r>
              <a:rPr lang="en-US" sz="1200" b="0">
                <a:ea typeface="ＭＳ Ｐゴシック"/>
                <a:cs typeface="ＭＳ Ｐゴシック"/>
              </a:rPr>
              <a:t>. 2011;29</a:t>
            </a:r>
            <a:r>
              <a:rPr lang="en-US" sz="1200" b="0" i="1">
                <a:ea typeface="ＭＳ Ｐゴシック"/>
                <a:cs typeface="ＭＳ Ｐゴシック"/>
              </a:rPr>
              <a:t>(</a:t>
            </a:r>
            <a:r>
              <a:rPr lang="en-US" sz="1200" b="0">
                <a:ea typeface="ＭＳ Ｐゴシック"/>
                <a:cs typeface="ＭＳ Ｐゴシック"/>
              </a:rPr>
              <a:t>suppl): abstr# 7503.</a:t>
            </a:r>
          </a:p>
          <a:p>
            <a:pPr algn="ctr" eaLnBrk="0" hangingPunct="0"/>
            <a:endParaRPr lang="en-US" sz="1200" b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6534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the role of chemotherapy in molecularly defined populations</a:t>
            </a:r>
          </a:p>
          <a:p>
            <a:r>
              <a:rPr lang="en-US" dirty="0" smtClean="0"/>
              <a:t>Discuss the addition of chemo and/or bevacizumab (Avastin) to targeted therapy</a:t>
            </a:r>
          </a:p>
          <a:p>
            <a:r>
              <a:rPr lang="en-US" dirty="0" smtClean="0"/>
              <a:t>Do immune checkpoint inhibitors (anti-PD-1/PDL-1) have a role in treatment of molecularly defined populations?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C86D8-5A52-49C0-8CF3-BB71CBF79F1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03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i="1" dirty="0"/>
              <a:t>EGFR</a:t>
            </a:r>
            <a:r>
              <a:rPr lang="en-US" dirty="0"/>
              <a:t> </a:t>
            </a:r>
            <a:r>
              <a:rPr lang="en-US" dirty="0" smtClean="0"/>
              <a:t>Mutation+ NSCLC and Erlotinib</a:t>
            </a:r>
            <a:endParaRPr lang="en-US" dirty="0"/>
          </a:p>
        </p:txBody>
      </p:sp>
      <p:sp>
        <p:nvSpPr>
          <p:cNvPr id="550917" name="Text Box 3"/>
          <p:cNvSpPr txBox="1">
            <a:spLocks noChangeArrowheads="1"/>
          </p:cNvSpPr>
          <p:nvPr/>
        </p:nvSpPr>
        <p:spPr bwMode="auto">
          <a:xfrm>
            <a:off x="2085140" y="5348785"/>
            <a:ext cx="78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sz="1800" dirty="0">
                <a:latin typeface="Arial" pitchFamily="34" charset="0"/>
                <a:ea typeface="ＭＳ Ｐゴシック" pitchFamily="34" charset="-128"/>
              </a:rPr>
              <a:t>Day 0</a:t>
            </a:r>
            <a:endParaRPr lang="en-US" sz="1800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50918" name="Text Box 4"/>
          <p:cNvSpPr txBox="1">
            <a:spLocks noChangeArrowheads="1"/>
          </p:cNvSpPr>
          <p:nvPr/>
        </p:nvSpPr>
        <p:spPr bwMode="auto">
          <a:xfrm>
            <a:off x="6319340" y="5397085"/>
            <a:ext cx="112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sz="1800" dirty="0">
                <a:latin typeface="Arial" pitchFamily="34" charset="0"/>
                <a:ea typeface="ＭＳ Ｐゴシック" pitchFamily="34" charset="-128"/>
              </a:rPr>
              <a:t>4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z="1800" dirty="0">
                <a:latin typeface="Arial" pitchFamily="34" charset="0"/>
                <a:ea typeface="ＭＳ Ｐゴシック" pitchFamily="34" charset="-128"/>
              </a:rPr>
              <a:t>months</a:t>
            </a:r>
            <a:endParaRPr lang="en-US" sz="1800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5509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09" y="1616655"/>
            <a:ext cx="3780430" cy="37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092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16655"/>
            <a:ext cx="3732130" cy="37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0923" name="Text Box 5"/>
          <p:cNvSpPr txBox="1">
            <a:spLocks noChangeArrowheads="1"/>
          </p:cNvSpPr>
          <p:nvPr/>
        </p:nvSpPr>
        <p:spPr bwMode="auto">
          <a:xfrm>
            <a:off x="4094234" y="6138063"/>
            <a:ext cx="1250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sz="1800" dirty="0">
                <a:latin typeface="Arial" pitchFamily="34" charset="0"/>
                <a:ea typeface="ＭＳ Ｐゴシック" pitchFamily="34" charset="-128"/>
              </a:rPr>
              <a:t>25 months</a:t>
            </a:r>
            <a:endParaRPr lang="en-US" sz="1800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5509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333" y="1905000"/>
            <a:ext cx="4233063" cy="423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161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Chemotherapy in unselected </a:t>
            </a:r>
            <a:r>
              <a:rPr lang="en-US" dirty="0" err="1" smtClean="0"/>
              <a:t>pts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48382-1896-415F-A5FA-0B6A680C387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198"/>
            <a:ext cx="6248400" cy="47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08248" y="6444734"/>
            <a:ext cx="490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Schiller et al</a:t>
            </a:r>
            <a:r>
              <a:rPr lang="en-US" dirty="0"/>
              <a:t>., N </a:t>
            </a:r>
            <a:r>
              <a:rPr lang="en-US" dirty="0" err="1"/>
              <a:t>Engl</a:t>
            </a:r>
            <a:r>
              <a:rPr lang="en-US" dirty="0"/>
              <a:t> J Med 2002;346:92-8.)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86200" y="3276600"/>
            <a:ext cx="609600" cy="2514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81800" y="3276600"/>
            <a:ext cx="609600" cy="25305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97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Chemotherapy may be more effective in EGFR mutants than in </a:t>
            </a:r>
            <a:r>
              <a:rPr lang="en-US" sz="4000" dirty="0" err="1" smtClean="0"/>
              <a:t>wt</a:t>
            </a:r>
            <a:r>
              <a:rPr lang="en-US" sz="4000" dirty="0" smtClean="0"/>
              <a:t> patients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007200"/>
              </p:ext>
            </p:extLst>
          </p:nvPr>
        </p:nvGraphicFramePr>
        <p:xfrm>
          <a:off x="457200" y="2209800"/>
          <a:ext cx="8229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Study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Response</a:t>
                      </a:r>
                      <a:r>
                        <a:rPr lang="en-US" sz="3200" baseline="0" dirty="0" smtClean="0"/>
                        <a:t> Rate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IPASS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71% vs</a:t>
                      </a:r>
                      <a:r>
                        <a:rPr lang="en-US" sz="3200" b="1" dirty="0" smtClean="0"/>
                        <a:t>. 47%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OPTIMAL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83% vs. </a:t>
                      </a:r>
                      <a:r>
                        <a:rPr lang="en-US" sz="3200" b="1" dirty="0" smtClean="0"/>
                        <a:t>36%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NEJ 002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74% vs. </a:t>
                      </a:r>
                      <a:r>
                        <a:rPr lang="en-US" sz="3200" b="1" dirty="0" smtClean="0"/>
                        <a:t>31%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WJTOG 3405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62% vs. </a:t>
                      </a:r>
                      <a:r>
                        <a:rPr lang="en-US" sz="3200" b="1" dirty="0" smtClean="0"/>
                        <a:t>31%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EURTAC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58% vs. </a:t>
                      </a:r>
                      <a:r>
                        <a:rPr lang="en-US" sz="3200" b="1" dirty="0" smtClean="0"/>
                        <a:t>15%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C86D8-5A52-49C0-8CF3-BB71CBF79F1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61512" y="6058738"/>
            <a:ext cx="3328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Chemo in BOLD</a:t>
            </a:r>
            <a:endParaRPr lang="en-US" sz="3200" dirty="0"/>
          </a:p>
        </p:txBody>
      </p:sp>
      <p:sp>
        <p:nvSpPr>
          <p:cNvPr id="7" name="Up Arrow 6"/>
          <p:cNvSpPr/>
          <p:nvPr/>
        </p:nvSpPr>
        <p:spPr>
          <a:xfrm>
            <a:off x="6983274" y="5685185"/>
            <a:ext cx="484632" cy="3410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96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6440"/>
            <a:ext cx="8228160" cy="724396"/>
          </a:xfrm>
        </p:spPr>
        <p:txBody>
          <a:bodyPr tIns="12801"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400" b="1" dirty="0"/>
              <a:t>Pooled analysis of clinical outcome for EGFR TKI‐treated patients with </a:t>
            </a:r>
            <a:r>
              <a:rPr lang="en-GB" sz="2400" b="1" i="1" dirty="0"/>
              <a:t>EGFR</a:t>
            </a:r>
            <a:r>
              <a:rPr lang="en-GB" sz="2400" b="1" dirty="0"/>
              <a:t> mutation‐positive NSCLC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15200" y="6205612"/>
            <a:ext cx="6252480" cy="5054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96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GB" sz="1000">
                <a:solidFill>
                  <a:srgbClr val="000000"/>
                </a:solidFill>
              </a:rPr>
              <a:t>Journal of Cellular and Molecular Medicine</a:t>
            </a:r>
            <a:br>
              <a:rPr lang="en-GB" sz="1000">
                <a:solidFill>
                  <a:srgbClr val="000000"/>
                </a:solidFill>
              </a:rPr>
            </a:br>
            <a:r>
              <a:rPr lang="en-GB" sz="1000">
                <a:solidFill>
                  <a:srgbClr val="000000"/>
                </a:solidFill>
              </a:rPr>
              <a:t>6 AUG 2014 DOI: 10.1111/jcmm.12278</a:t>
            </a:r>
            <a:br>
              <a:rPr lang="en-GB" sz="1000">
                <a:solidFill>
                  <a:srgbClr val="000000"/>
                </a:solidFill>
              </a:rPr>
            </a:br>
            <a:r>
              <a:rPr lang="en-GB" sz="1000">
                <a:solidFill>
                  <a:srgbClr val="000000"/>
                </a:solidFill>
                <a:hlinkClick r:id="rId4"/>
              </a:rPr>
              <a:t>http://onlinelibrary.wiley.com/doi/10.1111/jcmm.12278/full#jcmm12278-fig-0002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" y="1828800"/>
            <a:ext cx="897685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6882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 Chemo is effective in </a:t>
            </a:r>
            <a:r>
              <a:rPr lang="en-US" i="1" dirty="0" smtClean="0"/>
              <a:t>EGFR</a:t>
            </a:r>
            <a:r>
              <a:rPr lang="en-US" dirty="0" smtClean="0"/>
              <a:t> mutant and ALK+ NSCLC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sz="3600" dirty="0" smtClean="0"/>
              <a:t>Chemotherapy is effective and should be considered in patients when TKIs fail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36152" y="1502936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E9B0-7DA8-466E-963D-86F25D5E43BA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024" y="1609299"/>
            <a:ext cx="3800856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2436" y="6330287"/>
            <a:ext cx="8605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JJ (CHOP calendar) http</a:t>
            </a:r>
            <a:r>
              <a:rPr lang="en-US" sz="1400" dirty="0"/>
              <a:t>://mbvshl.blogspot.com/2013/02/round-9-looking-good-billy-ray-feeling.html</a:t>
            </a:r>
          </a:p>
        </p:txBody>
      </p:sp>
    </p:spTree>
    <p:extLst>
      <p:ext uri="{BB962C8B-B14F-4D97-AF65-F5344CB8AC3E}">
        <p14:creationId xmlns:p14="http://schemas.microsoft.com/office/powerpoint/2010/main" val="3672914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143000"/>
          </a:xfrm>
        </p:spPr>
        <p:txBody>
          <a:bodyPr/>
          <a:lstStyle/>
          <a:p>
            <a:r>
              <a:rPr lang="en-US" sz="3600" dirty="0" smtClean="0"/>
              <a:t>Can we improve on the effectiveness of TKIs up front by adding non-targeted agents?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Chemotherapy?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82888" y="1874838"/>
            <a:ext cx="4041775" cy="639762"/>
          </a:xfrm>
        </p:spPr>
        <p:txBody>
          <a:bodyPr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evacizumab?</a:t>
            </a:r>
          </a:p>
          <a:p>
            <a:pPr algn="ctr"/>
            <a:r>
              <a:rPr lang="en-US" dirty="0" smtClean="0"/>
              <a:t>(anti-VEGF)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DCC1F-8375-481F-81AA-375826613DE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8" y="2514600"/>
            <a:ext cx="43815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360" y="2514599"/>
            <a:ext cx="4134000" cy="2981325"/>
          </a:xfrm>
          <a:prstGeom prst="rect">
            <a:avLst/>
          </a:prstGeom>
          <a:noFill/>
          <a:ln w="9525">
            <a:solidFill>
              <a:srgbClr val="00B74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507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EGFR TKIs + Chemotherapy = Not better than chemo alone?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4 large phase 3 trials with gefitinib (INTACT 1/2) and erlotinib (TRIBUTE/TALENT)</a:t>
            </a:r>
          </a:p>
          <a:p>
            <a:r>
              <a:rPr lang="en-US" dirty="0" smtClean="0"/>
              <a:t>All showed no evidence that chemo + TKI was better in unselected NSCLC patients</a:t>
            </a:r>
          </a:p>
          <a:p>
            <a:r>
              <a:rPr lang="en-US" dirty="0" smtClean="0"/>
              <a:t>But what about </a:t>
            </a:r>
            <a:r>
              <a:rPr lang="en-US" i="1" dirty="0" smtClean="0"/>
              <a:t>EGFR</a:t>
            </a:r>
            <a:r>
              <a:rPr lang="en-US" dirty="0" smtClean="0"/>
              <a:t> mutation+ patients?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18B78-513D-45A3-BCD0-F7B3611D688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50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FASTACT 2: Chemotherapy plus erlotinib versus chemotherapy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18B78-513D-45A3-BCD0-F7B3611D688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705600" cy="3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67000"/>
            <a:ext cx="7879062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43400" y="6283952"/>
            <a:ext cx="4604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Wu et al., </a:t>
            </a:r>
            <a:r>
              <a:rPr lang="fr-FR" i="1" dirty="0"/>
              <a:t>Lancet </a:t>
            </a:r>
            <a:r>
              <a:rPr lang="fr-FR" i="1" dirty="0" err="1"/>
              <a:t>Oncol</a:t>
            </a:r>
            <a:r>
              <a:rPr lang="fr-FR" i="1" dirty="0"/>
              <a:t> </a:t>
            </a:r>
            <a:r>
              <a:rPr lang="fr-FR" dirty="0"/>
              <a:t>2013; 14: 777–86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2971800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Median PFS 16.8 v 6.9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43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Chemotherapy plus TKI in EGFR mutation+ </a:t>
            </a:r>
            <a:r>
              <a:rPr lang="en-US" dirty="0" err="1" smtClean="0"/>
              <a:t>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Promising signs but need randomized trial of chemo plus TKI versus TKI alone</a:t>
            </a:r>
          </a:p>
          <a:p>
            <a:r>
              <a:rPr lang="en-US" sz="4000" dirty="0" smtClean="0"/>
              <a:t>Chinese study ongoing of carboplatin + pemetrexed (CP), CP + gefitinib, and </a:t>
            </a:r>
            <a:r>
              <a:rPr lang="en-US" sz="4000" dirty="0"/>
              <a:t>gefitinib (</a:t>
            </a:r>
            <a:r>
              <a:rPr lang="en-US" sz="4000" dirty="0" smtClean="0"/>
              <a:t>NCT02148380)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C86D8-5A52-49C0-8CF3-BB71CBF79F1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05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adding bevacizumab to TKIs improve efficacy?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BeTa</a:t>
            </a:r>
            <a:r>
              <a:rPr lang="en-US" dirty="0" smtClean="0"/>
              <a:t> phase 3 trial of erlotinib +/- bev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 significant but promising trend towards better survival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C86D8-5A52-49C0-8CF3-BB71CBF79F1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62" y="3276600"/>
            <a:ext cx="88868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" y="2375919"/>
            <a:ext cx="88868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876800" y="3671887"/>
            <a:ext cx="533400" cy="214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98026" y="6292334"/>
            <a:ext cx="601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Herbst</a:t>
            </a:r>
            <a:r>
              <a:rPr lang="en-US" dirty="0" smtClean="0"/>
              <a:t> et al., Lancet </a:t>
            </a:r>
            <a:r>
              <a:rPr lang="en-US" dirty="0"/>
              <a:t>2011 May 28;377(9780):1846-54 </a:t>
            </a:r>
          </a:p>
        </p:txBody>
      </p:sp>
    </p:spTree>
    <p:extLst>
      <p:ext uri="{BB962C8B-B14F-4D97-AF65-F5344CB8AC3E}">
        <p14:creationId xmlns:p14="http://schemas.microsoft.com/office/powerpoint/2010/main" val="1704654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" y="3673725"/>
            <a:ext cx="2666999" cy="3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2417417"/>
            <a:ext cx="7772400" cy="1470025"/>
          </a:xfrm>
        </p:spPr>
        <p:txBody>
          <a:bodyPr/>
          <a:lstStyle/>
          <a:p>
            <a:r>
              <a:rPr lang="en-US" dirty="0" smtClean="0"/>
              <a:t>Why would anyone use chemotherapy in an </a:t>
            </a:r>
            <a:r>
              <a:rPr lang="en-US" i="1" dirty="0" smtClean="0"/>
              <a:t>EGFR</a:t>
            </a:r>
            <a:r>
              <a:rPr lang="en-US" dirty="0" smtClean="0"/>
              <a:t> mutant or ALK+ lung cancer patient?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C86D8-5A52-49C0-8CF3-BB71CBF79F1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63" y="4342547"/>
            <a:ext cx="3353937" cy="251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18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Study design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6" y="8546"/>
            <a:ext cx="8624605" cy="646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0"/>
            <a:r>
              <a:rPr lang="en-US" sz="1200" b="0" dirty="0" smtClean="0">
                <a:latin typeface="Arial" charset="0"/>
                <a:ea typeface="+mn-ea"/>
              </a:rPr>
              <a:t>Presented By Terufumi Kato at 2014 ASCO Annual Meeting</a:t>
            </a:r>
            <a:endParaRPr lang="en-US" sz="1200" b="0" dirty="0">
              <a:latin typeface="Arial" charset="0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327714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9900"/>
                </a:solidFill>
              </a:rPr>
              <a:t>- Phase 2 trial</a:t>
            </a:r>
            <a:endParaRPr lang="en-US" sz="36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715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Primary endpoint: PFS by independent review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6" y="8546"/>
            <a:ext cx="8624605" cy="646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0"/>
            <a:r>
              <a:rPr lang="en-US" sz="1200" b="0" dirty="0" smtClean="0">
                <a:latin typeface="Arial" charset="0"/>
                <a:ea typeface="+mn-ea"/>
              </a:rPr>
              <a:t>Presented By Terufumi Kato at 2014 ASCO Annual Meeting</a:t>
            </a:r>
            <a:endParaRPr lang="en-US" sz="1200" b="0" dirty="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63609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PFS by EGFR mutation type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6" y="8546"/>
            <a:ext cx="8624605" cy="646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0"/>
            <a:r>
              <a:rPr lang="en-US" sz="1200" b="0" dirty="0" smtClean="0">
                <a:latin typeface="Arial" charset="0"/>
                <a:ea typeface="+mn-ea"/>
              </a:rPr>
              <a:t>Presented By Terufumi Kato at 2014 ASCO Annual Meeting</a:t>
            </a:r>
            <a:endParaRPr lang="en-US" sz="1200" b="0" dirty="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502805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AEs (incidence &gt;20%)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6" y="8546"/>
            <a:ext cx="8624605" cy="646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0"/>
            <a:r>
              <a:rPr lang="en-US" sz="1200" b="0" dirty="0" smtClean="0">
                <a:latin typeface="Arial" charset="0"/>
                <a:ea typeface="+mn-ea"/>
              </a:rPr>
              <a:t>Presented By Terufumi Kato at 2014 ASCO Annual Meeting</a:t>
            </a:r>
            <a:endParaRPr lang="en-US" sz="1200" b="0" dirty="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744991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Conclusions: Adding to TKIs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Chemotherapy plus EGFR TKI results in a promising PFS compared to chemo</a:t>
            </a:r>
          </a:p>
          <a:p>
            <a:r>
              <a:rPr lang="en-US" dirty="0" smtClean="0"/>
              <a:t>Bev plus erlotinib also results in a promising PFS compared to TKI alone</a:t>
            </a:r>
          </a:p>
          <a:p>
            <a:r>
              <a:rPr lang="en-US" dirty="0"/>
              <a:t>Adding chemo </a:t>
            </a:r>
            <a:r>
              <a:rPr lang="en-US" dirty="0" smtClean="0"/>
              <a:t>or bev to the TKI </a:t>
            </a:r>
            <a:r>
              <a:rPr lang="en-US" dirty="0"/>
              <a:t>adds a non-trivial amount of side effects and </a:t>
            </a:r>
            <a:r>
              <a:rPr lang="en-US" dirty="0" smtClean="0"/>
              <a:t>risk </a:t>
            </a:r>
            <a:r>
              <a:rPr lang="en-US" dirty="0"/>
              <a:t>(and cost</a:t>
            </a:r>
            <a:r>
              <a:rPr lang="en-US" dirty="0" smtClean="0"/>
              <a:t>)</a:t>
            </a:r>
          </a:p>
          <a:p>
            <a:r>
              <a:rPr lang="en-US" dirty="0" smtClean="0"/>
              <a:t>Evidence for improved survival needed before it becomes SOC compared to TKI alone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DCC1F-8375-481F-81AA-375826613DE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33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Immunotherapy: i.e. Checkpoint inhibitors (anti-PD-1 and PDL-1)?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C86D8-5A52-49C0-8CF3-BB71CBF79F1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7" name="Content Placeholder 6" descr="PDL1_v1_2DMOA_27MAR13b-0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0" r="1654" b="8067"/>
          <a:stretch/>
        </p:blipFill>
        <p:spPr bwMode="auto">
          <a:xfrm>
            <a:off x="561967" y="1600200"/>
            <a:ext cx="802006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09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86858" y="553926"/>
            <a:ext cx="8469313" cy="6858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Checkpoint Inhibitors in Development in NSCLC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Response rates consistently ~20%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 cstate="print"/>
          <a:srcRect l="1869" t="21210" r="20091" b="9491"/>
          <a:stretch>
            <a:fillRect/>
          </a:stretch>
        </p:blipFill>
        <p:spPr bwMode="auto">
          <a:xfrm>
            <a:off x="990600" y="1616881"/>
            <a:ext cx="6964547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76225" y="6291263"/>
            <a:ext cx="1038225" cy="547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146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Duration of Response and Overall Survival with Nivolumab in Pretreated Advanced NSCLC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6" y="8546"/>
            <a:ext cx="8624605" cy="646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0"/>
            <a:r>
              <a:rPr lang="en-US" sz="1200" dirty="0" smtClean="0">
                <a:latin typeface="Arial" charset="0"/>
                <a:ea typeface="+mn-ea"/>
              </a:rPr>
              <a:t>Presented By Scott Gettinger at 2014 ASCO Annual Meeting</a:t>
            </a:r>
            <a:endParaRPr lang="en-US" sz="1200" dirty="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1056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 Inhibitors in EGFR mutant population?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mouse models of </a:t>
            </a:r>
            <a:r>
              <a:rPr lang="en-US" i="1" dirty="0" smtClean="0"/>
              <a:t>EGFR</a:t>
            </a:r>
            <a:r>
              <a:rPr lang="en-US" dirty="0" smtClean="0"/>
              <a:t> mutant NSCLC PDL-1 was high and anti-PD1 was quite effective</a:t>
            </a:r>
            <a:r>
              <a:rPr lang="en-US" baseline="30000" dirty="0" smtClean="0"/>
              <a:t>1</a:t>
            </a:r>
          </a:p>
          <a:p>
            <a:r>
              <a:rPr lang="en-US" dirty="0" smtClean="0"/>
              <a:t>In a cohort of 56 EGFR mutant NSCLCs, 71% were PDL-1 positive (compared to about 50% in unselected NSCLC)</a:t>
            </a:r>
            <a:r>
              <a:rPr lang="en-US" baseline="30000" dirty="0" smtClean="0"/>
              <a:t>2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C86D8-5A52-49C0-8CF3-BB71CBF79F1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37815"/>
            <a:ext cx="3150970" cy="222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67649" y="6349915"/>
            <a:ext cx="7276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Akbay</a:t>
            </a:r>
            <a:r>
              <a:rPr lang="en-US" dirty="0" smtClean="0"/>
              <a:t> et al., Can Disc 2013, 3, 1355</a:t>
            </a:r>
            <a:r>
              <a:rPr lang="en-US" dirty="0"/>
              <a:t>; </a:t>
            </a:r>
            <a:r>
              <a:rPr lang="en-US" dirty="0" err="1" smtClean="0"/>
              <a:t>D’Incecco</a:t>
            </a:r>
            <a:r>
              <a:rPr lang="en-US" dirty="0" smtClean="0"/>
              <a:t> et al., ELCC 2914 </a:t>
            </a:r>
            <a:endParaRPr lang="en-US" dirty="0"/>
          </a:p>
        </p:txBody>
      </p:sp>
      <p:pic>
        <p:nvPicPr>
          <p:cNvPr id="101382" name="Picture 6" descr="http://skreened.com/render-product/s/o/v/sovtnvamgygcnccigaba/image.w174h200f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4" y="4191000"/>
            <a:ext cx="16573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31327" y="55626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PDL-1</a:t>
            </a:r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>
            <a:off x="6561823" y="5143500"/>
            <a:ext cx="390524" cy="457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08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 Inhibitors in EGFR mutant population?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small phase 2 trial, 20 </a:t>
            </a:r>
            <a:r>
              <a:rPr lang="en-US" dirty="0" err="1" smtClean="0"/>
              <a:t>pts</a:t>
            </a:r>
            <a:r>
              <a:rPr lang="en-US" dirty="0" smtClean="0"/>
              <a:t> with </a:t>
            </a:r>
            <a:r>
              <a:rPr lang="en-US" i="1" dirty="0" smtClean="0"/>
              <a:t>EGFR</a:t>
            </a:r>
            <a:r>
              <a:rPr lang="en-US" dirty="0" smtClean="0"/>
              <a:t> mutant NSCLC with AR were treated with nivolumab + erlotinib with ORR of 15%</a:t>
            </a:r>
            <a:r>
              <a:rPr lang="en-US" baseline="30000" dirty="0" smtClean="0"/>
              <a:t>2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C86D8-5A52-49C0-8CF3-BB71CBF79F1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79538" y="6300295"/>
            <a:ext cx="3950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Rizvi</a:t>
            </a:r>
            <a:r>
              <a:rPr lang="en-US" dirty="0" smtClean="0"/>
              <a:t> et al., ASCO </a:t>
            </a:r>
            <a:r>
              <a:rPr lang="en-US" dirty="0" err="1" smtClean="0"/>
              <a:t>Proc</a:t>
            </a:r>
            <a:r>
              <a:rPr lang="en-US" dirty="0" smtClean="0"/>
              <a:t> 2014, </a:t>
            </a:r>
            <a:r>
              <a:rPr lang="en-US" dirty="0" err="1" smtClean="0"/>
              <a:t>Abst</a:t>
            </a:r>
            <a:r>
              <a:rPr lang="en-US" dirty="0" smtClean="0"/>
              <a:t>,</a:t>
            </a:r>
            <a:endParaRPr lang="en-US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124200"/>
            <a:ext cx="4727139" cy="311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552" y="3191301"/>
            <a:ext cx="4732447" cy="297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194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 – 24M with ALK+ NSCLC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Presented in 2011 with extensive </a:t>
            </a:r>
            <a:r>
              <a:rPr lang="en-US" dirty="0" err="1" smtClean="0"/>
              <a:t>adenopathy</a:t>
            </a:r>
            <a:r>
              <a:rPr lang="en-US" dirty="0" smtClean="0"/>
              <a:t> and malignant effusions</a:t>
            </a:r>
          </a:p>
          <a:p>
            <a:r>
              <a:rPr lang="en-US" dirty="0" smtClean="0"/>
              <a:t>Started crizotinib with CR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DCC1F-8375-481F-81AA-375826613DE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6600"/>
            <a:ext cx="3352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350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8765" y="3459286"/>
            <a:ext cx="19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September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0240" y="3468637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January 2012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28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Conclusions: Immunotherapy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early to say whether checkpoint inhibitors will play a more significant role in </a:t>
            </a:r>
            <a:r>
              <a:rPr lang="en-US" i="1" dirty="0" smtClean="0"/>
              <a:t>EGFR</a:t>
            </a:r>
            <a:r>
              <a:rPr lang="en-US" dirty="0" smtClean="0"/>
              <a:t> mutant and ALK+ NSCLC treatment, BUT</a:t>
            </a:r>
          </a:p>
          <a:p>
            <a:r>
              <a:rPr lang="en-US" dirty="0" smtClean="0"/>
              <a:t>No reason to think they won’t be at least as effective as in unselected patients!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C86D8-5A52-49C0-8CF3-BB71CBF79F1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07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TKIs are the most effective treatment for genetically defined NSCLC </a:t>
            </a:r>
            <a:r>
              <a:rPr lang="en-US" dirty="0" err="1" smtClean="0"/>
              <a:t>pts</a:t>
            </a:r>
            <a:r>
              <a:rPr lang="en-US" dirty="0" smtClean="0"/>
              <a:t>, chemotherapy can be an effective alternative</a:t>
            </a:r>
          </a:p>
          <a:p>
            <a:r>
              <a:rPr lang="en-US" dirty="0" smtClean="0"/>
              <a:t>Adding chemotherapy or bevacizumab to TKIs may make TKIs more effective, but the jury is still out</a:t>
            </a:r>
          </a:p>
          <a:p>
            <a:r>
              <a:rPr lang="en-US" dirty="0" smtClean="0"/>
              <a:t>Immunotherapy is enormously promising in all types of lung cancer!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C86D8-5A52-49C0-8CF3-BB71CBF79F1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70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8600"/>
            <a:ext cx="4781550" cy="6375400"/>
          </a:xfrm>
          <a:prstGeom prst="rect">
            <a:avLst/>
          </a:prstGeom>
        </p:spPr>
      </p:pic>
      <p:sp>
        <p:nvSpPr>
          <p:cNvPr id="57347" name="Rectangle 2"/>
          <p:cNvSpPr>
            <a:spLocks noGrp="1"/>
          </p:cNvSpPr>
          <p:nvPr>
            <p:ph type="title"/>
          </p:nvPr>
        </p:nvSpPr>
        <p:spPr>
          <a:xfrm>
            <a:off x="609600" y="260445"/>
            <a:ext cx="8229600" cy="1143000"/>
          </a:xfrm>
        </p:spPr>
        <p:txBody>
          <a:bodyPr/>
          <a:lstStyle/>
          <a:p>
            <a:r>
              <a:rPr lang="en-US" sz="4800" dirty="0" smtClean="0"/>
              <a:t>Thank You!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5900"/>
            <a:ext cx="9144000" cy="685800"/>
          </a:xfrm>
          <a:noFill/>
          <a:ln/>
        </p:spPr>
        <p:txBody>
          <a:bodyPr/>
          <a:lstStyle/>
          <a:p>
            <a:r>
              <a:rPr lang="en-US" sz="3600" i="1" dirty="0"/>
              <a:t>EML4-ALK</a:t>
            </a:r>
            <a:r>
              <a:rPr lang="en-US" sz="3600" dirty="0"/>
              <a:t> Translocations in NSCLC</a:t>
            </a:r>
          </a:p>
        </p:txBody>
      </p:sp>
      <p:sp>
        <p:nvSpPr>
          <p:cNvPr id="1142787" name="Rectangle 3"/>
          <p:cNvSpPr>
            <a:spLocks noChangeArrowheads="1"/>
          </p:cNvSpPr>
          <p:nvPr/>
        </p:nvSpPr>
        <p:spPr bwMode="auto">
          <a:xfrm>
            <a:off x="6232525" y="4368800"/>
            <a:ext cx="2551113" cy="19189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 eaLnBrk="1" hangingPunct="1">
              <a:lnSpc>
                <a:spcPct val="95000"/>
              </a:lnSpc>
              <a:spcBef>
                <a:spcPct val="45000"/>
              </a:spcBef>
              <a:spcAft>
                <a:spcPct val="20000"/>
              </a:spcAft>
              <a:buClr>
                <a:srgbClr val="FF3300"/>
              </a:buClr>
              <a:buSzPct val="110000"/>
              <a:buFont typeface="Wingdings" pitchFamily="2" charset="2"/>
              <a:buNone/>
            </a:pPr>
            <a:r>
              <a:rPr lang="en-US" sz="2400" b="0" i="1" dirty="0">
                <a:cs typeface="Arial" panose="020B0604020202020204" pitchFamily="34" charset="0"/>
              </a:rPr>
              <a:t>   EML4-ALK</a:t>
            </a:r>
            <a:r>
              <a:rPr lang="en-US" sz="2400" b="0" dirty="0">
                <a:cs typeface="Arial" panose="020B0604020202020204" pitchFamily="34" charset="0"/>
              </a:rPr>
              <a:t> frequency:</a:t>
            </a:r>
            <a:endParaRPr lang="en-US" sz="2000" b="0" dirty="0"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5000"/>
              </a:lnSpc>
              <a:spcBef>
                <a:spcPct val="45000"/>
              </a:spcBef>
              <a:spcAft>
                <a:spcPct val="20000"/>
              </a:spcAft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2000" b="0" dirty="0">
                <a:cs typeface="Arial" panose="020B0604020202020204" pitchFamily="34" charset="0"/>
              </a:rPr>
              <a:t>	</a:t>
            </a:r>
            <a:r>
              <a:rPr lang="en-US" b="0" dirty="0">
                <a:cs typeface="Arial" panose="020B0604020202020204" pitchFamily="34" charset="0"/>
              </a:rPr>
              <a:t>~4% (64/1709)</a:t>
            </a:r>
          </a:p>
          <a:p>
            <a:pPr marL="342900" indent="-342900" eaLnBrk="1" hangingPunct="1">
              <a:lnSpc>
                <a:spcPct val="95000"/>
              </a:lnSpc>
              <a:spcBef>
                <a:spcPct val="45000"/>
              </a:spcBef>
              <a:spcAft>
                <a:spcPct val="20000"/>
              </a:spcAft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b="0" dirty="0">
                <a:cs typeface="Arial" panose="020B0604020202020204" pitchFamily="34" charset="0"/>
              </a:rPr>
              <a:t>     Primarily lung adenocarcinoma</a:t>
            </a:r>
          </a:p>
        </p:txBody>
      </p:sp>
      <p:pic>
        <p:nvPicPr>
          <p:cNvPr id="11427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72"/>
          <a:stretch>
            <a:fillRect/>
          </a:stretch>
        </p:blipFill>
        <p:spPr bwMode="auto">
          <a:xfrm>
            <a:off x="609600" y="1143000"/>
            <a:ext cx="73914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27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0" r="1299" b="447"/>
          <a:stretch>
            <a:fillRect/>
          </a:stretch>
        </p:blipFill>
        <p:spPr bwMode="auto">
          <a:xfrm>
            <a:off x="619125" y="1458913"/>
            <a:ext cx="7381875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2790" name="Rectangle 6"/>
          <p:cNvSpPr>
            <a:spLocks noChangeArrowheads="1"/>
          </p:cNvSpPr>
          <p:nvPr/>
        </p:nvSpPr>
        <p:spPr bwMode="auto">
          <a:xfrm>
            <a:off x="647700" y="4022725"/>
            <a:ext cx="5894388" cy="25749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114279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5691188" cy="263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2792" name="Text Box 8"/>
          <p:cNvSpPr txBox="1">
            <a:spLocks noChangeArrowheads="1"/>
          </p:cNvSpPr>
          <p:nvPr/>
        </p:nvSpPr>
        <p:spPr bwMode="auto">
          <a:xfrm>
            <a:off x="5029200" y="6400800"/>
            <a:ext cx="4154984" cy="26314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45000"/>
              </a:spcBef>
              <a:spcAft>
                <a:spcPct val="20000"/>
              </a:spcAft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Soda et al., Nature 448: 561-566, 2007 </a:t>
            </a:r>
          </a:p>
        </p:txBody>
      </p:sp>
    </p:spTree>
    <p:extLst>
      <p:ext uri="{BB962C8B-B14F-4D97-AF65-F5344CB8AC3E}">
        <p14:creationId xmlns:p14="http://schemas.microsoft.com/office/powerpoint/2010/main" val="723559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828800"/>
            <a:ext cx="78406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441" name="Title 3"/>
          <p:cNvSpPr>
            <a:spLocks noGrp="1"/>
          </p:cNvSpPr>
          <p:nvPr>
            <p:ph type="title" idx="4294967295"/>
          </p:nvPr>
        </p:nvSpPr>
        <p:spPr>
          <a:xfrm>
            <a:off x="741363" y="228600"/>
            <a:ext cx="7772400" cy="1143000"/>
          </a:xfrm>
        </p:spPr>
        <p:txBody>
          <a:bodyPr/>
          <a:lstStyle/>
          <a:p>
            <a:r>
              <a:rPr lang="en-US" sz="3200" dirty="0" smtClean="0"/>
              <a:t>First line chemotherapy versus crizotinib in ALK+ NSCLC (Mok ASCO 2014)</a:t>
            </a:r>
          </a:p>
        </p:txBody>
      </p:sp>
    </p:spTree>
    <p:extLst>
      <p:ext uri="{BB962C8B-B14F-4D97-AF65-F5344CB8AC3E}">
        <p14:creationId xmlns:p14="http://schemas.microsoft.com/office/powerpoint/2010/main" val="79760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 – 24M with ALK+ NSCLC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Presented in 2011 with extensive </a:t>
            </a:r>
            <a:r>
              <a:rPr lang="en-US" dirty="0" err="1" smtClean="0"/>
              <a:t>adenopathy</a:t>
            </a:r>
            <a:r>
              <a:rPr lang="en-US" dirty="0" smtClean="0"/>
              <a:t> and malignant effusions</a:t>
            </a:r>
          </a:p>
          <a:p>
            <a:r>
              <a:rPr lang="en-US" dirty="0" smtClean="0"/>
              <a:t>Crizotinib with CR </a:t>
            </a:r>
          </a:p>
          <a:p>
            <a:r>
              <a:rPr lang="en-US" dirty="0" smtClean="0"/>
              <a:t>8 months until progression</a:t>
            </a:r>
          </a:p>
          <a:p>
            <a:r>
              <a:rPr lang="en-US" dirty="0" smtClean="0"/>
              <a:t>Ceritinib (on trial as LDK378) CR </a:t>
            </a:r>
          </a:p>
          <a:p>
            <a:r>
              <a:rPr lang="en-US" dirty="0" smtClean="0"/>
              <a:t>6 months until progression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DCC1F-8375-481F-81AA-375826613DE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90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options?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 smtClean="0"/>
              <a:t>Third generation TKI?</a:t>
            </a:r>
          </a:p>
          <a:p>
            <a:r>
              <a:rPr lang="en-US" sz="3600" dirty="0" smtClean="0"/>
              <a:t>Clinical trial, i.e. HSP90?</a:t>
            </a:r>
          </a:p>
          <a:p>
            <a:r>
              <a:rPr lang="en-US" sz="3600" dirty="0" smtClean="0"/>
              <a:t>How about </a:t>
            </a:r>
            <a:r>
              <a:rPr lang="en-US" sz="3600" b="1" i="1" dirty="0" smtClean="0"/>
              <a:t>chemotherapy</a:t>
            </a:r>
            <a:r>
              <a:rPr lang="en-US" sz="3600" dirty="0" smtClean="0"/>
              <a:t>?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48382-1896-415F-A5FA-0B6A680C387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810000" cy="507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427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Chemotherapy vs. BSC: </a:t>
            </a:r>
            <a:br>
              <a:rPr lang="en-US">
                <a:latin typeface="Times New Roman" pitchFamily="18" charset="0"/>
              </a:rPr>
            </a:br>
            <a:r>
              <a:rPr lang="en-US">
                <a:latin typeface="Times New Roman" pitchFamily="18" charset="0"/>
              </a:rPr>
              <a:t>Meta-analysis summary</a:t>
            </a:r>
          </a:p>
        </p:txBody>
      </p:sp>
      <p:graphicFrame>
        <p:nvGraphicFramePr>
          <p:cNvPr id="354307" name="Group 3"/>
          <p:cNvGraphicFramePr>
            <a:graphicFrameLocks noGrp="1"/>
          </p:cNvGraphicFramePr>
          <p:nvPr>
            <p:ph type="tbl"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Chemo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Hazard Ratio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MST (m)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1-yr OS (%)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Alkylating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1.26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-1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- 6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Vinca/VP16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0.87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+1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+ 4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Cisplatin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0.73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+2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+10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4335" name="Rectangle 31"/>
          <p:cNvSpPr>
            <a:spLocks noChangeArrowheads="1"/>
          </p:cNvSpPr>
          <p:nvPr/>
        </p:nvSpPr>
        <p:spPr bwMode="auto">
          <a:xfrm>
            <a:off x="533400" y="5257800"/>
            <a:ext cx="7620000" cy="6858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36" name="Text Box 32"/>
          <p:cNvSpPr txBox="1">
            <a:spLocks noChangeArrowheads="1"/>
          </p:cNvSpPr>
          <p:nvPr/>
        </p:nvSpPr>
        <p:spPr bwMode="auto">
          <a:xfrm>
            <a:off x="5334000" y="6473825"/>
            <a:ext cx="206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BMJ 311: 899, 1995</a:t>
            </a:r>
          </a:p>
        </p:txBody>
      </p:sp>
    </p:spTree>
    <p:extLst>
      <p:ext uri="{BB962C8B-B14F-4D97-AF65-F5344CB8AC3E}">
        <p14:creationId xmlns:p14="http://schemas.microsoft.com/office/powerpoint/2010/main" val="2376038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29357</TotalTime>
  <Words>1468</Words>
  <Application>Microsoft Office PowerPoint</Application>
  <PresentationFormat>On-screen Show (4:3)</PresentationFormat>
  <Paragraphs>213</Paragraphs>
  <Slides>42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ＭＳ Ｐゴシック</vt:lpstr>
      <vt:lpstr>宋体</vt:lpstr>
      <vt:lpstr>Arial</vt:lpstr>
      <vt:lpstr>Calibri</vt:lpstr>
      <vt:lpstr>Garamond</vt:lpstr>
      <vt:lpstr>Lucida Sans Unicode</vt:lpstr>
      <vt:lpstr>StarSymbol</vt:lpstr>
      <vt:lpstr>Times</vt:lpstr>
      <vt:lpstr>Times New Roman</vt:lpstr>
      <vt:lpstr>Wingdings</vt:lpstr>
      <vt:lpstr>Office Theme</vt:lpstr>
      <vt:lpstr>3_Office Theme</vt:lpstr>
      <vt:lpstr>Default Design</vt:lpstr>
      <vt:lpstr>CorelDRAW</vt:lpstr>
      <vt:lpstr>PowerPoint Presentation</vt:lpstr>
      <vt:lpstr>Objectives</vt:lpstr>
      <vt:lpstr>Why would anyone use chemotherapy in an EGFR mutant or ALK+ lung cancer patient?</vt:lpstr>
      <vt:lpstr>Case 1 – 24M with ALK+ NSCLC</vt:lpstr>
      <vt:lpstr>EML4-ALK Translocations in NSCLC</vt:lpstr>
      <vt:lpstr>First line chemotherapy versus crizotinib in ALK+ NSCLC (Mok ASCO 2014)</vt:lpstr>
      <vt:lpstr>Case 1 – 24M with ALK+ NSCLC</vt:lpstr>
      <vt:lpstr>What are the options?</vt:lpstr>
      <vt:lpstr>Chemotherapy vs. BSC:  Meta-analysis summary</vt:lpstr>
      <vt:lpstr>Platinum doublet chemotherapy in nonsquamous patients</vt:lpstr>
      <vt:lpstr>Case 1 – 24M with ALK+ NSCLC</vt:lpstr>
      <vt:lpstr>Maintenance pemetrexed and bevacizumab</vt:lpstr>
      <vt:lpstr>June 2014 – 18 months on chemo</vt:lpstr>
      <vt:lpstr>Case 2 – 36 year old woman with hip pain August 2008</vt:lpstr>
      <vt:lpstr>Case 2 – Now 42 year old woman without hip pain </vt:lpstr>
      <vt:lpstr>Pemetrexed may have significant benefit for ALK+ pts</vt:lpstr>
      <vt:lpstr>Pemetrexed may have significant benefit for ALK+ pts</vt:lpstr>
      <vt:lpstr>PowerPoint Presentation</vt:lpstr>
      <vt:lpstr>Erlotinib vs. CT in Advanced NSCLC Patients With EGFR Mutations: Interim Results of the European Erlotinib Versus CT (EURTAC) Phase III Randomized Trial</vt:lpstr>
      <vt:lpstr>EGFR Mutation+ NSCLC and Erlotinib</vt:lpstr>
      <vt:lpstr>Chemotherapy in unselected pts</vt:lpstr>
      <vt:lpstr>Chemotherapy may be more effective in EGFR mutants than in wt patients</vt:lpstr>
      <vt:lpstr>Pooled analysis of clinical outcome for EGFR TKI‐treated patients with EGFR mutation‐positive NSCLC</vt:lpstr>
      <vt:lpstr>Conclusion: Chemo is effective in EGFR mutant and ALK+ NSCLC</vt:lpstr>
      <vt:lpstr>Can we improve on the effectiveness of TKIs up front by adding non-targeted agents?</vt:lpstr>
      <vt:lpstr>EGFR TKIs + Chemotherapy = Not better than chemo alone?</vt:lpstr>
      <vt:lpstr>FASTACT 2: Chemotherapy plus erlotinib versus chemotherapy</vt:lpstr>
      <vt:lpstr>Chemotherapy plus TKI in EGFR mutation+ pts</vt:lpstr>
      <vt:lpstr>Does adding bevacizumab to TKIs improve efficacy?</vt:lpstr>
      <vt:lpstr>Study design</vt:lpstr>
      <vt:lpstr>Primary endpoint: PFS by independent review</vt:lpstr>
      <vt:lpstr>PFS by EGFR mutation type</vt:lpstr>
      <vt:lpstr>AEs (incidence &gt;20%)</vt:lpstr>
      <vt:lpstr>Conclusions: Adding to TKIs</vt:lpstr>
      <vt:lpstr>Immunotherapy: i.e. Checkpoint inhibitors (anti-PD-1 and PDL-1)?</vt:lpstr>
      <vt:lpstr>Checkpoint Inhibitors in Development in NSCLC Response rates consistently ~20%</vt:lpstr>
      <vt:lpstr>Duration of Response and Overall Survival with Nivolumab in Pretreated Advanced NSCLC</vt:lpstr>
      <vt:lpstr>Checkpoint Inhibitors in EGFR mutant population?</vt:lpstr>
      <vt:lpstr>Checkpoint Inhibitors in EGFR mutant population?</vt:lpstr>
      <vt:lpstr>Conclusions: Immunotherapy</vt:lpstr>
      <vt:lpstr>Take Home Points</vt:lpstr>
      <vt:lpstr>Thank You!</vt:lpstr>
    </vt:vector>
  </TitlesOfParts>
  <Company>Cleveland Clinic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Victoria Mineff</dc:creator>
  <cp:lastModifiedBy>Carlea</cp:lastModifiedBy>
  <cp:revision>893</cp:revision>
  <dcterms:created xsi:type="dcterms:W3CDTF">2011-03-14T15:00:03Z</dcterms:created>
  <dcterms:modified xsi:type="dcterms:W3CDTF">2014-09-02T14:08:26Z</dcterms:modified>
</cp:coreProperties>
</file>