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1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2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2" r:id="rId2"/>
    <p:sldMasterId id="2147483685" r:id="rId3"/>
    <p:sldMasterId id="2147483697" r:id="rId4"/>
    <p:sldMasterId id="2147483705" r:id="rId5"/>
    <p:sldMasterId id="2147483717" r:id="rId6"/>
    <p:sldMasterId id="2147483730" r:id="rId7"/>
    <p:sldMasterId id="2147483734" r:id="rId8"/>
    <p:sldMasterId id="2147483747" r:id="rId9"/>
    <p:sldMasterId id="2147483759" r:id="rId10"/>
    <p:sldMasterId id="2147483771" r:id="rId11"/>
    <p:sldMasterId id="2147483784" r:id="rId12"/>
    <p:sldMasterId id="2147483797" r:id="rId13"/>
  </p:sldMasterIdLst>
  <p:notesMasterIdLst>
    <p:notesMasterId r:id="rId42"/>
  </p:notesMasterIdLst>
  <p:sldIdLst>
    <p:sldId id="256" r:id="rId14"/>
    <p:sldId id="261" r:id="rId15"/>
    <p:sldId id="265" r:id="rId16"/>
    <p:sldId id="264" r:id="rId17"/>
    <p:sldId id="266" r:id="rId18"/>
    <p:sldId id="263" r:id="rId19"/>
    <p:sldId id="267" r:id="rId20"/>
    <p:sldId id="268" r:id="rId21"/>
    <p:sldId id="269" r:id="rId22"/>
    <p:sldId id="270" r:id="rId23"/>
    <p:sldId id="271" r:id="rId24"/>
    <p:sldId id="273" r:id="rId25"/>
    <p:sldId id="274" r:id="rId26"/>
    <p:sldId id="275" r:id="rId27"/>
    <p:sldId id="276" r:id="rId28"/>
    <p:sldId id="278" r:id="rId29"/>
    <p:sldId id="279" r:id="rId30"/>
    <p:sldId id="272" r:id="rId31"/>
    <p:sldId id="280" r:id="rId32"/>
    <p:sldId id="281" r:id="rId33"/>
    <p:sldId id="282" r:id="rId34"/>
    <p:sldId id="283" r:id="rId35"/>
    <p:sldId id="284" r:id="rId36"/>
    <p:sldId id="285" r:id="rId37"/>
    <p:sldId id="287" r:id="rId38"/>
    <p:sldId id="288" r:id="rId39"/>
    <p:sldId id="286" r:id="rId40"/>
    <p:sldId id="290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67"/>
    <a:srgbClr val="00E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520" autoAdjust="0"/>
  </p:normalViewPr>
  <p:slideViewPr>
    <p:cSldViewPr snapToGrid="0" snapToObjects="1">
      <p:cViewPr varScale="1">
        <p:scale>
          <a:sx n="72" d="100"/>
          <a:sy n="72" d="100"/>
        </p:scale>
        <p:origin x="191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Macintosh%20HD:Users:alice:Desktop:Resistance_Newpie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alice:Desktop:Resistance_Newestpie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alice:Desktop:Resistance_Newestpie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alice:Desktop:Resistance_Newestpie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alice:Desktop:Resistance_Newestpie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alice:Desktop:Resistance_Newestpie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alice:Desktop:Resistance_Newestpie.xlsx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326296636233399"/>
          <c:y val="6.7681895093062605E-2"/>
          <c:w val="0.55112474437627801"/>
          <c:h val="0.9120135363790190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326296636233399"/>
          <c:y val="6.7681895093062605E-2"/>
          <c:w val="0.55112474437627801"/>
          <c:h val="0.9120135363790190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8312FF"/>
              </a:solidFill>
              <a:effectLst/>
            </c:spPr>
          </c:dPt>
          <c:dPt>
            <c:idx val="1"/>
            <c:bubble3D val="0"/>
            <c:spPr>
              <a:solidFill>
                <a:srgbClr val="0000FF"/>
              </a:solidFill>
              <a:effectLst/>
            </c:spPr>
          </c:dPt>
          <c:dPt>
            <c:idx val="2"/>
            <c:bubble3D val="0"/>
            <c:spPr>
              <a:solidFill>
                <a:srgbClr val="7AF3FF"/>
              </a:solidFill>
              <a:effectLst/>
            </c:spPr>
          </c:dPt>
          <c:dPt>
            <c:idx val="3"/>
            <c:bubble3D val="0"/>
            <c:spPr>
              <a:solidFill>
                <a:srgbClr val="9AFFA9"/>
              </a:solidFill>
              <a:effectLst/>
            </c:spPr>
          </c:dPt>
          <c:dPt>
            <c:idx val="4"/>
            <c:bubble3D val="0"/>
            <c:spPr>
              <a:solidFill>
                <a:srgbClr val="008000"/>
              </a:solidFill>
              <a:effectLst/>
            </c:spPr>
          </c:dPt>
          <c:dPt>
            <c:idx val="5"/>
            <c:bubble3D val="0"/>
            <c:spPr>
              <a:solidFill>
                <a:srgbClr val="FFFF00"/>
              </a:solidFill>
              <a:effectLst/>
            </c:spPr>
          </c:dPt>
          <c:dPt>
            <c:idx val="6"/>
            <c:bubble3D val="0"/>
            <c:spPr>
              <a:solidFill>
                <a:srgbClr val="FF6600"/>
              </a:solidFill>
              <a:effectLst/>
            </c:spPr>
          </c:dPt>
          <c:dPt>
            <c:idx val="7"/>
            <c:bubble3D val="0"/>
            <c:spPr>
              <a:solidFill>
                <a:srgbClr val="FF0000"/>
              </a:solidFill>
              <a:effectLst/>
            </c:spPr>
          </c:dPt>
          <c:dPt>
            <c:idx val="8"/>
            <c:bubble3D val="0"/>
            <c:spPr>
              <a:solidFill>
                <a:schemeClr val="bg1">
                  <a:lumMod val="75000"/>
                </a:schemeClr>
              </a:solidFill>
              <a:effectLst/>
            </c:spPr>
          </c:dPt>
          <c:dPt>
            <c:idx val="9"/>
            <c:bubble3D val="0"/>
            <c:spPr>
              <a:solidFill>
                <a:schemeClr val="bg1">
                  <a:lumMod val="85000"/>
                </a:schemeClr>
              </a:solidFill>
              <a:effectLst/>
            </c:spPr>
          </c:dPt>
          <c:cat>
            <c:strRef>
              <c:f>Sheet1!$B$18:$B$27</c:f>
              <c:strCache>
                <c:ptCount val="10"/>
                <c:pt idx="0">
                  <c:v>Amplification</c:v>
                </c:pt>
                <c:pt idx="1">
                  <c:v>L1196M</c:v>
                </c:pt>
                <c:pt idx="2">
                  <c:v>G1269A</c:v>
                </c:pt>
                <c:pt idx="3">
                  <c:v>S1206Y</c:v>
                </c:pt>
                <c:pt idx="4">
                  <c:v>G1202R</c:v>
                </c:pt>
                <c:pt idx="5">
                  <c:v>1151Tins</c:v>
                </c:pt>
                <c:pt idx="6">
                  <c:v>L1152R</c:v>
                </c:pt>
                <c:pt idx="7">
                  <c:v>C1156Y</c:v>
                </c:pt>
                <c:pt idx="8">
                  <c:v>Bypass tracks</c:v>
                </c:pt>
                <c:pt idx="9">
                  <c:v>Unknown</c:v>
                </c:pt>
              </c:strCache>
            </c:strRef>
          </c:cat>
          <c:val>
            <c:numRef>
              <c:f>Sheet1!$C$18:$C$27</c:f>
              <c:numCache>
                <c:formatCode>General</c:formatCode>
                <c:ptCount val="10"/>
                <c:pt idx="0">
                  <c:v>10</c:v>
                </c:pt>
                <c:pt idx="1">
                  <c:v>10.7</c:v>
                </c:pt>
                <c:pt idx="2">
                  <c:v>4.3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40</c:v>
                </c:pt>
                <c:pt idx="9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B7E5"/>
              </a:solidFill>
              <a:effectLst/>
            </c:spPr>
          </c:dPt>
          <c:dPt>
            <c:idx val="1"/>
            <c:bubble3D val="0"/>
            <c:spPr>
              <a:solidFill>
                <a:srgbClr val="FF0000"/>
              </a:solidFill>
              <a:effectLst/>
            </c:spPr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effectLst/>
            </c:spPr>
          </c:dPt>
          <c:cat>
            <c:strRef>
              <c:f>Sheet1!$B$8:$B$10</c:f>
              <c:strCache>
                <c:ptCount val="3"/>
                <c:pt idx="0">
                  <c:v>Amplification</c:v>
                </c:pt>
                <c:pt idx="1">
                  <c:v>Mutation</c:v>
                </c:pt>
                <c:pt idx="2">
                  <c:v>non-ALK</c:v>
                </c:pt>
              </c:strCache>
            </c:strRef>
          </c:cat>
          <c:val>
            <c:numRef>
              <c:f>Sheet1!$C$8:$C$10</c:f>
              <c:numCache>
                <c:formatCode>General</c:formatCode>
                <c:ptCount val="3"/>
                <c:pt idx="0">
                  <c:v>10</c:v>
                </c:pt>
                <c:pt idx="1">
                  <c:v>25</c:v>
                </c:pt>
                <c:pt idx="2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971867680822"/>
          <c:y val="7.7272482618371802E-2"/>
          <c:w val="0.65152843553432505"/>
          <c:h val="0.85734310901223698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Sheet1!$B$31</c:f>
              <c:strCache>
                <c:ptCount val="1"/>
                <c:pt idx="0">
                  <c:v>PK</c:v>
                </c:pt>
              </c:strCache>
            </c:strRef>
          </c:tx>
          <c:spPr>
            <a:solidFill>
              <a:srgbClr val="FDFF89"/>
            </a:solidFill>
          </c:spPr>
          <c:val>
            <c:numRef>
              <c:f>Sheet1!$C$31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0.57437</cdr:x>
      <cdr:y>0.58693</cdr:y>
    </cdr:from>
    <cdr:to>
      <cdr:x>0.68422</cdr:x>
      <cdr:y>0.63377</cdr:y>
    </cdr:to>
    <cdr:sp macro="" textlink="">
      <cdr:nvSpPr>
        <cdr:cNvPr id="2" name="TextBox 1"/>
        <cdr:cNvSpPr txBox="1"/>
      </cdr:nvSpPr>
      <cdr:spPr>
        <a:xfrm xmlns:a="http://schemas.openxmlformats.org/drawingml/2006/main" rot="1087012">
          <a:off x="4343383" y="3471283"/>
          <a:ext cx="830677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r>
            <a:rPr lang="en-GB" sz="1200" b="1" dirty="0" smtClean="0">
              <a:solidFill>
                <a:srgbClr val="002060"/>
              </a:solidFill>
            </a:rPr>
            <a:t>1151Tins</a:t>
          </a:r>
          <a:endParaRPr lang="en-GB" sz="1200" b="1" dirty="0">
            <a:solidFill>
              <a:srgbClr val="00206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AE309-8305-4775-9694-2E02A084F487}" type="datetimeFigureOut">
              <a:rPr lang="en-US" smtClean="0"/>
              <a:t>8/27/2014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B8B37-A493-4A65-9745-5566EDD1E7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06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8B37-A493-4A65-9745-5566EDD1E7D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03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20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720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09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0509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0509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0509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0509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algn="ctr" defTabSz="90509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algn="ctr" defTabSz="90509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algn="ctr" defTabSz="90509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algn="ctr" defTabSz="90509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363FEA2-ED1D-3943-BC9F-1DE08BC7B092}" type="slidenum">
              <a:rPr lang="en-US" b="0">
                <a:solidFill>
                  <a:srgbClr val="000000"/>
                </a:solidFill>
                <a:latin typeface="Calibri" charset="0"/>
              </a:rPr>
              <a:pPr/>
              <a:t>14</a:t>
            </a:fld>
            <a:endParaRPr lang="en-US" b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3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ctr" hangingPunct="1">
              <a:defRPr/>
            </a:pPr>
            <a:r>
              <a:rPr lang="en-US" dirty="0" smtClean="0">
                <a:latin typeface="+mn-lt"/>
                <a:ea typeface="+mn-ea"/>
                <a:cs typeface="+mn-cs"/>
              </a:rPr>
              <a:t>7/2011</a:t>
            </a:r>
            <a:endParaRPr lang="en-GB" dirty="0" smtClean="0">
              <a:latin typeface="+mn-lt"/>
              <a:ea typeface="+mn-ea"/>
              <a:cs typeface="+mn-cs"/>
            </a:endParaRPr>
          </a:p>
          <a:p>
            <a:pPr eaLnBrk="1" fontAlgn="auto" hangingPunct="1">
              <a:defRPr/>
            </a:pPr>
            <a:r>
              <a:rPr lang="en-US" dirty="0" smtClean="0">
                <a:latin typeface="+mn-lt"/>
                <a:ea typeface="+mn-ea"/>
                <a:cs typeface="+mn-cs"/>
              </a:rPr>
              <a:t>WBRT 5000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cGy</a:t>
            </a:r>
            <a:endParaRPr lang="en-GB" dirty="0" smtClean="0">
              <a:latin typeface="+mn-lt"/>
              <a:ea typeface="+mn-ea"/>
              <a:cs typeface="+mn-cs"/>
            </a:endParaRPr>
          </a:p>
          <a:p>
            <a:pPr eaLnBrk="1" fontAlgn="ctr" hangingPunct="1">
              <a:defRPr/>
            </a:pPr>
            <a:r>
              <a:rPr lang="en-US" dirty="0" smtClean="0">
                <a:latin typeface="+mn-lt"/>
                <a:ea typeface="+mn-ea"/>
                <a:cs typeface="+mn-cs"/>
              </a:rPr>
              <a:t>8/2011</a:t>
            </a:r>
            <a:endParaRPr lang="en-GB" dirty="0" smtClean="0">
              <a:latin typeface="+mn-lt"/>
              <a:ea typeface="+mn-ea"/>
              <a:cs typeface="+mn-cs"/>
            </a:endParaRPr>
          </a:p>
          <a:p>
            <a:pPr eaLnBrk="1" fontAlgn="auto" hangingPunct="1">
              <a:defRPr/>
            </a:pPr>
            <a:r>
              <a:rPr lang="en-US" dirty="0" err="1" smtClean="0">
                <a:latin typeface="+mn-lt"/>
                <a:ea typeface="+mn-ea"/>
                <a:cs typeface="+mn-cs"/>
              </a:rPr>
              <a:t>Pemetrexed</a:t>
            </a:r>
            <a:r>
              <a:rPr lang="en-US" dirty="0" smtClean="0">
                <a:latin typeface="+mn-lt"/>
                <a:ea typeface="+mn-ea"/>
                <a:cs typeface="+mn-cs"/>
              </a:rPr>
              <a:t>/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cisplatin</a:t>
            </a:r>
            <a:endParaRPr lang="en-GB" dirty="0" smtClean="0">
              <a:latin typeface="+mn-lt"/>
              <a:ea typeface="+mn-ea"/>
              <a:cs typeface="+mn-cs"/>
            </a:endParaRPr>
          </a:p>
          <a:p>
            <a:pPr eaLnBrk="1" fontAlgn="ctr" hangingPunct="1">
              <a:defRPr/>
            </a:pPr>
            <a:r>
              <a:rPr lang="en-US" dirty="0" smtClean="0">
                <a:latin typeface="+mn-lt"/>
                <a:ea typeface="+mn-ea"/>
                <a:cs typeface="+mn-cs"/>
              </a:rPr>
              <a:t>8/2011	</a:t>
            </a:r>
            <a:endParaRPr lang="en-GB" dirty="0" smtClean="0">
              <a:latin typeface="+mn-lt"/>
              <a:ea typeface="+mn-ea"/>
              <a:cs typeface="+mn-cs"/>
            </a:endParaRPr>
          </a:p>
          <a:p>
            <a:pPr eaLnBrk="1" fontAlgn="ctr" hangingPunct="1">
              <a:defRPr/>
            </a:pPr>
            <a:r>
              <a:rPr lang="en-US" dirty="0" err="1" smtClean="0">
                <a:latin typeface="+mn-lt"/>
                <a:ea typeface="+mn-ea"/>
                <a:cs typeface="+mn-cs"/>
              </a:rPr>
              <a:t>Pirarubicin</a:t>
            </a:r>
            <a:r>
              <a:rPr lang="en-US" dirty="0" smtClean="0">
                <a:latin typeface="+mn-lt"/>
                <a:ea typeface="+mn-ea"/>
                <a:cs typeface="+mn-cs"/>
              </a:rPr>
              <a:t>/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cisplatin</a:t>
            </a:r>
            <a:r>
              <a:rPr lang="en-US" dirty="0" smtClean="0">
                <a:latin typeface="+mn-lt"/>
                <a:ea typeface="+mn-ea"/>
                <a:cs typeface="+mn-cs"/>
              </a:rPr>
              <a:t> + adenovirus type 5</a:t>
            </a:r>
            <a:endParaRPr lang="en-GB" dirty="0" smtClean="0">
              <a:latin typeface="+mn-lt"/>
              <a:ea typeface="+mn-ea"/>
              <a:cs typeface="+mn-cs"/>
            </a:endParaRPr>
          </a:p>
          <a:p>
            <a:pPr eaLnBrk="1" fontAlgn="ctr" hangingPunct="1">
              <a:defRPr/>
            </a:pPr>
            <a:r>
              <a:rPr lang="en-US" dirty="0" smtClean="0">
                <a:latin typeface="+mn-lt"/>
                <a:ea typeface="+mn-ea"/>
                <a:cs typeface="+mn-cs"/>
              </a:rPr>
              <a:t>9/2011</a:t>
            </a:r>
            <a:endParaRPr lang="en-GB" dirty="0" smtClean="0">
              <a:latin typeface="+mn-lt"/>
              <a:ea typeface="+mn-ea"/>
              <a:cs typeface="+mn-cs"/>
            </a:endParaRPr>
          </a:p>
          <a:p>
            <a:pPr eaLnBrk="1" fontAlgn="auto" hangingPunct="1">
              <a:defRPr/>
            </a:pPr>
            <a:r>
              <a:rPr lang="en-US" dirty="0" err="1" smtClean="0">
                <a:latin typeface="+mn-lt"/>
                <a:ea typeface="+mn-ea"/>
                <a:cs typeface="+mn-cs"/>
              </a:rPr>
              <a:t>Docetaxel</a:t>
            </a:r>
            <a:endParaRPr lang="en-GB" dirty="0" smtClean="0">
              <a:latin typeface="+mn-lt"/>
              <a:ea typeface="+mn-ea"/>
              <a:cs typeface="+mn-cs"/>
            </a:endParaRPr>
          </a:p>
          <a:p>
            <a:pPr eaLnBrk="1" fontAlgn="auto" hangingPunct="1">
              <a:defRPr/>
            </a:pPr>
            <a:r>
              <a:rPr lang="en-GB" i="1" dirty="0" smtClean="0">
                <a:latin typeface="+mn-lt"/>
                <a:ea typeface="+mn-ea"/>
                <a:cs typeface="+mn-cs"/>
              </a:rPr>
              <a:t>Positive screen:</a:t>
            </a:r>
            <a:br>
              <a:rPr lang="en-GB" i="1" dirty="0" smtClean="0">
                <a:latin typeface="+mn-lt"/>
                <a:ea typeface="+mn-ea"/>
                <a:cs typeface="+mn-cs"/>
              </a:rPr>
            </a:br>
            <a:r>
              <a:rPr lang="en-GB" i="1" dirty="0" smtClean="0">
                <a:latin typeface="+mn-lt"/>
                <a:ea typeface="+mn-ea"/>
                <a:cs typeface="+mn-cs"/>
              </a:rPr>
              <a:t>phase 2 crizotinib trial</a:t>
            </a:r>
            <a:endParaRPr lang="en-GB" dirty="0" smtClean="0">
              <a:latin typeface="+mn-lt"/>
              <a:ea typeface="+mn-ea"/>
              <a:cs typeface="+mn-cs"/>
            </a:endParaRPr>
          </a:p>
          <a:p>
            <a:pPr eaLnBrk="1" fontAlgn="ctr" hangingPunct="1">
              <a:defRPr/>
            </a:pPr>
            <a:r>
              <a:rPr lang="en-US" dirty="0" smtClean="0">
                <a:latin typeface="+mn-lt"/>
                <a:ea typeface="+mn-ea"/>
                <a:cs typeface="+mn-cs"/>
              </a:rPr>
              <a:t>9/2011</a:t>
            </a:r>
            <a:endParaRPr lang="en-GB" dirty="0" smtClean="0">
              <a:latin typeface="+mn-lt"/>
              <a:ea typeface="+mn-ea"/>
              <a:cs typeface="+mn-cs"/>
            </a:endParaRPr>
          </a:p>
          <a:p>
            <a:pPr eaLnBrk="1" fontAlgn="auto" hangingPunct="1">
              <a:defRPr/>
            </a:pPr>
            <a:r>
              <a:rPr lang="en-US" dirty="0" smtClean="0">
                <a:latin typeface="+mn-lt"/>
                <a:ea typeface="+mn-ea"/>
                <a:cs typeface="+mn-cs"/>
              </a:rPr>
              <a:t>Crizotinib till 8/2012</a:t>
            </a:r>
            <a:endParaRPr lang="en-GB" dirty="0" smtClean="0">
              <a:latin typeface="+mn-lt"/>
              <a:ea typeface="+mn-ea"/>
              <a:cs typeface="+mn-cs"/>
            </a:endParaRPr>
          </a:p>
          <a:p>
            <a:pPr eaLnBrk="1" fontAlgn="ctr" hangingPunct="1">
              <a:defRPr/>
            </a:pPr>
            <a:r>
              <a:rPr lang="en-US" dirty="0" smtClean="0">
                <a:latin typeface="+mn-lt"/>
                <a:ea typeface="+mn-ea"/>
                <a:cs typeface="+mn-cs"/>
              </a:rPr>
              <a:t>8/2012</a:t>
            </a:r>
            <a:endParaRPr lang="en-GB" dirty="0" smtClean="0">
              <a:latin typeface="+mn-lt"/>
              <a:ea typeface="+mn-ea"/>
              <a:cs typeface="+mn-cs"/>
            </a:endParaRPr>
          </a:p>
          <a:p>
            <a:pPr eaLnBrk="1" fontAlgn="auto" hangingPunct="1">
              <a:defRPr/>
            </a:pPr>
            <a:r>
              <a:rPr lang="en-US" dirty="0" smtClean="0">
                <a:latin typeface="+mn-lt"/>
                <a:ea typeface="+mn-ea"/>
                <a:cs typeface="+mn-cs"/>
              </a:rPr>
              <a:t>Gemcitabine-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cisplatin</a:t>
            </a:r>
            <a:endParaRPr lang="en-GB" dirty="0" smtClean="0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280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648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06648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06648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06648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06648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algn="ctr" defTabSz="90664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algn="ctr" defTabSz="90664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algn="ctr" defTabSz="90664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algn="ctr" defTabSz="90664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1359EFE-916E-5C46-96F7-A885194350EB}" type="slidenum">
              <a:rPr lang="en-US" b="0">
                <a:solidFill>
                  <a:srgbClr val="000000"/>
                </a:solidFill>
                <a:latin typeface="Calibri" charset="0"/>
              </a:rPr>
              <a:pPr/>
              <a:t>15</a:t>
            </a:fld>
            <a:endParaRPr lang="en-US" b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463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68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768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532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03532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03532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03532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03532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algn="ctr" defTabSz="903532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algn="ctr" defTabSz="903532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algn="ctr" defTabSz="903532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algn="ctr" defTabSz="903532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FE39E5-AB2C-D24E-9063-5BBCD84DC3AA}" type="slidenum">
              <a:rPr lang="en-US" b="0">
                <a:solidFill>
                  <a:srgbClr val="000000"/>
                </a:solidFill>
                <a:latin typeface="Calibri" charset="0"/>
              </a:rPr>
              <a:pPr/>
              <a:t>16</a:t>
            </a:fld>
            <a:endParaRPr lang="en-US" b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791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8B37-A493-4A65-9745-5566EDD1E7D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03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8B37-A493-4A65-9745-5566EDD1E7D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03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8B37-A493-4A65-9745-5566EDD1E7D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03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EB9EC-F4D3-4749-A8CC-F0EEEBE49D6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26896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EB9EC-F4D3-4749-A8CC-F0EEEBE49D6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880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169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7868" indent="-279949" defTabSz="905169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9797" indent="-223959" defTabSz="905169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7716" indent="-223959" defTabSz="905169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5635" indent="-223959" defTabSz="905169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3554" indent="-223959" algn="ctr" defTabSz="905169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1472" indent="-223959" algn="ctr" defTabSz="905169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59391" indent="-223959" algn="ctr" defTabSz="905169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07310" indent="-223959" algn="ctr" defTabSz="905169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FDB21C3-BC16-8A47-8103-AD77A072AE48}" type="slidenum">
              <a:rPr lang="en-US" b="0">
                <a:solidFill>
                  <a:prstClr val="black"/>
                </a:solidFill>
              </a:rPr>
              <a:pPr/>
              <a:t>3</a:t>
            </a:fld>
            <a:endParaRPr lang="en-US" b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430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648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06648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06648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06648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06648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algn="ctr" defTabSz="90664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algn="ctr" defTabSz="90664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algn="ctr" defTabSz="90664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algn="ctr" defTabSz="90664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FEBA2E-B30D-6F43-BDBA-FB77E0B13DBE}" type="slidenum">
              <a:rPr lang="en-US" b="0">
                <a:solidFill>
                  <a:srgbClr val="000000"/>
                </a:solidFill>
                <a:latin typeface="Calibri" charset="0"/>
              </a:rPr>
              <a:pPr/>
              <a:t>4</a:t>
            </a:fld>
            <a:endParaRPr lang="en-US" b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716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EB9EC-F4D3-4749-A8CC-F0EEEBE49D6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4940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532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03532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03532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03532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03532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algn="ctr" defTabSz="903532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algn="ctr" defTabSz="903532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algn="ctr" defTabSz="903532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algn="ctr" defTabSz="903532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4581536-7CD3-D944-903A-64AFA20EB9C4}" type="slidenum">
              <a:rPr lang="en-US" b="0">
                <a:solidFill>
                  <a:srgbClr val="000000"/>
                </a:solidFill>
              </a:rPr>
              <a:pPr/>
              <a:t>6</a:t>
            </a:fld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9" rIns="91415" bIns="45709" anchor="b"/>
          <a:lstStyle>
            <a:lvl1pPr defTabSz="9318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3811FEF5-C035-1C47-8C42-3E5531726429}" type="slidenum">
              <a:rPr lang="en-US" smtClean="0">
                <a:solidFill>
                  <a:srgbClr val="000000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30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8B37-A493-4A65-9745-5566EDD1E7D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03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18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61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09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0509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0509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0509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0509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algn="ctr" defTabSz="90509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algn="ctr" defTabSz="90509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algn="ctr" defTabSz="90509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algn="ctr" defTabSz="90509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CFD556-EDD3-1A41-9D0E-2E49E1B17805}" type="slidenum">
              <a:rPr lang="en-US" b="0">
                <a:solidFill>
                  <a:srgbClr val="000000"/>
                </a:solidFill>
                <a:latin typeface="Calibri" charset="0"/>
              </a:rPr>
              <a:pPr/>
              <a:t>11</a:t>
            </a:fld>
            <a:endParaRPr lang="en-US" b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014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8B37-A493-4A65-9745-5566EDD1E7D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03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09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0509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0509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0509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0509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algn="ctr" defTabSz="90509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algn="ctr" defTabSz="90509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algn="ctr" defTabSz="90509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algn="ctr" defTabSz="90509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B69E4B-B649-B74C-BE43-C1ED8368A07B}" type="slidenum">
              <a:rPr lang="en-US" b="0">
                <a:solidFill>
                  <a:srgbClr val="000000"/>
                </a:solidFill>
              </a:rPr>
              <a:pPr/>
              <a:t>13</a:t>
            </a:fld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82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1F49-5D98-4831-A5BE-45465D6BF341}" type="datetime1">
              <a:rPr lang="en-US" smtClean="0"/>
              <a:t>8/27/2014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Acquired Resistance Patient Forum | Sept. 6, 2014 | Boston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5486-8ECC-0A41-859E-5C7C3DF507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9297-4851-4232-936C-23175BB551FC}" type="datetime1">
              <a:rPr lang="en-US" smtClean="0"/>
              <a:t>8/27/2014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Acquired Resistance Patient Forum | Sept. 6, 2014 | Boston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5486-8ECC-0A41-859E-5C7C3DF507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 defTabSz="914400">
              <a:defRPr b="1">
                <a:ea typeface="ＭＳ Ｐゴシック"/>
              </a:defRPr>
            </a:lvl1pPr>
          </a:lstStyle>
          <a:p>
            <a:pPr>
              <a:defRPr/>
            </a:pPr>
            <a:fld id="{503BC75B-05AC-C24E-BBC3-DAE0D4A32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065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228600"/>
            <a:ext cx="21145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1912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 defTabSz="914400">
              <a:defRPr b="1">
                <a:ea typeface="ＭＳ Ｐゴシック"/>
              </a:defRPr>
            </a:lvl1pPr>
          </a:lstStyle>
          <a:p>
            <a:pPr>
              <a:defRPr/>
            </a:pPr>
            <a:fld id="{7609CF8E-B8E5-F840-A722-CBECBC694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539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-528638" y="-522288"/>
            <a:ext cx="8529638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11" tIns="45705" rIns="91411" bIns="45705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2100" y="1271592"/>
            <a:ext cx="8529638" cy="19002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3319463"/>
            <a:ext cx="8529638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87653098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36174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2" indent="0">
              <a:buNone/>
              <a:defRPr sz="1600"/>
            </a:lvl3pPr>
            <a:lvl4pPr marL="1371155" indent="0">
              <a:buNone/>
              <a:defRPr sz="1400"/>
            </a:lvl4pPr>
            <a:lvl5pPr marL="1828207" indent="0">
              <a:buNone/>
              <a:defRPr sz="1400"/>
            </a:lvl5pPr>
            <a:lvl6pPr marL="2285257" indent="0">
              <a:buNone/>
              <a:defRPr sz="1400"/>
            </a:lvl6pPr>
            <a:lvl7pPr marL="2742310" indent="0">
              <a:buNone/>
              <a:defRPr sz="1400"/>
            </a:lvl7pPr>
            <a:lvl8pPr marL="3199362" indent="0">
              <a:buNone/>
              <a:defRPr sz="1400"/>
            </a:lvl8pPr>
            <a:lvl9pPr marL="36564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679278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3" y="1309688"/>
            <a:ext cx="4187825" cy="5370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1309688"/>
            <a:ext cx="4189413" cy="5370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44285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2" indent="0">
              <a:buNone/>
              <a:defRPr sz="1800" b="1"/>
            </a:lvl3pPr>
            <a:lvl4pPr marL="1371155" indent="0">
              <a:buNone/>
              <a:defRPr sz="1600" b="1"/>
            </a:lvl4pPr>
            <a:lvl5pPr marL="1828207" indent="0">
              <a:buNone/>
              <a:defRPr sz="1600" b="1"/>
            </a:lvl5pPr>
            <a:lvl6pPr marL="2285257" indent="0">
              <a:buNone/>
              <a:defRPr sz="1600" b="1"/>
            </a:lvl6pPr>
            <a:lvl7pPr marL="2742310" indent="0">
              <a:buNone/>
              <a:defRPr sz="1600" b="1"/>
            </a:lvl7pPr>
            <a:lvl8pPr marL="3199362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2" indent="0">
              <a:buNone/>
              <a:defRPr sz="1800" b="1"/>
            </a:lvl3pPr>
            <a:lvl4pPr marL="1371155" indent="0">
              <a:buNone/>
              <a:defRPr sz="1600" b="1"/>
            </a:lvl4pPr>
            <a:lvl5pPr marL="1828207" indent="0">
              <a:buNone/>
              <a:defRPr sz="1600" b="1"/>
            </a:lvl5pPr>
            <a:lvl6pPr marL="2285257" indent="0">
              <a:buNone/>
              <a:defRPr sz="1600" b="1"/>
            </a:lvl6pPr>
            <a:lvl7pPr marL="2742310" indent="0">
              <a:buNone/>
              <a:defRPr sz="1600" b="1"/>
            </a:lvl7pPr>
            <a:lvl8pPr marL="3199362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08912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68809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628323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2" indent="0">
              <a:buNone/>
              <a:defRPr sz="1000"/>
            </a:lvl3pPr>
            <a:lvl4pPr marL="1371155" indent="0">
              <a:buNone/>
              <a:defRPr sz="900"/>
            </a:lvl4pPr>
            <a:lvl5pPr marL="1828207" indent="0">
              <a:buNone/>
              <a:defRPr sz="900"/>
            </a:lvl5pPr>
            <a:lvl6pPr marL="2285257" indent="0">
              <a:buNone/>
              <a:defRPr sz="900"/>
            </a:lvl6pPr>
            <a:lvl7pPr marL="2742310" indent="0">
              <a:buNone/>
              <a:defRPr sz="900"/>
            </a:lvl7pPr>
            <a:lvl8pPr marL="3199362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842178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F904-C06F-4CD8-9896-D88F3F360013}" type="datetime1">
              <a:rPr lang="en-US" smtClean="0"/>
              <a:t>8/27/2014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Acquired Resistance Patient Forum | Sept. 6, 2014 | Boston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5486-8ECC-0A41-859E-5C7C3DF507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2" indent="0">
              <a:buNone/>
              <a:defRPr sz="2400"/>
            </a:lvl3pPr>
            <a:lvl4pPr marL="1371155" indent="0">
              <a:buNone/>
              <a:defRPr sz="2000"/>
            </a:lvl4pPr>
            <a:lvl5pPr marL="1828207" indent="0">
              <a:buNone/>
              <a:defRPr sz="2000"/>
            </a:lvl5pPr>
            <a:lvl6pPr marL="2285257" indent="0">
              <a:buNone/>
              <a:defRPr sz="2000"/>
            </a:lvl6pPr>
            <a:lvl7pPr marL="2742310" indent="0">
              <a:buNone/>
              <a:defRPr sz="2000"/>
            </a:lvl7pPr>
            <a:lvl8pPr marL="3199362" indent="0">
              <a:buNone/>
              <a:defRPr sz="2000"/>
            </a:lvl8pPr>
            <a:lvl9pPr marL="365641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2" indent="0">
              <a:buNone/>
              <a:defRPr sz="1000"/>
            </a:lvl3pPr>
            <a:lvl4pPr marL="1371155" indent="0">
              <a:buNone/>
              <a:defRPr sz="900"/>
            </a:lvl4pPr>
            <a:lvl5pPr marL="1828207" indent="0">
              <a:buNone/>
              <a:defRPr sz="900"/>
            </a:lvl5pPr>
            <a:lvl6pPr marL="2285257" indent="0">
              <a:buNone/>
              <a:defRPr sz="900"/>
            </a:lvl6pPr>
            <a:lvl7pPr marL="2742310" indent="0">
              <a:buNone/>
              <a:defRPr sz="900"/>
            </a:lvl7pPr>
            <a:lvl8pPr marL="3199362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7802465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40451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188917"/>
            <a:ext cx="2132013" cy="6491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3" y="188917"/>
            <a:ext cx="6245225" cy="6491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98820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188916"/>
            <a:ext cx="8529638" cy="968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92100" y="1309688"/>
            <a:ext cx="8529638" cy="5370512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025219806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MGH_CMY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6278566"/>
            <a:ext cx="17208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Hvd Teaching Affi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6557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6400800" y="5715000"/>
            <a:ext cx="2743200" cy="1143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09" tIns="45705" rIns="91409" bIns="45705"/>
          <a:lstStyle/>
          <a:p>
            <a:pPr defTabSz="91409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371600"/>
            <a:ext cx="8001000" cy="2057400"/>
          </a:xfrm>
        </p:spPr>
        <p:txBody>
          <a:bodyPr/>
          <a:lstStyle>
            <a:lvl1pPr>
              <a:defRPr sz="5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4038600"/>
            <a:ext cx="8001000" cy="1143000"/>
          </a:xfrm>
        </p:spPr>
        <p:txBody>
          <a:bodyPr/>
          <a:lstStyle>
            <a:lvl1pPr marL="0" indent="0">
              <a:buFont typeface="Times" charset="0"/>
              <a:buNone/>
              <a:defRPr b="1" i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827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ancer Center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867400"/>
            <a:ext cx="22860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DA871-4DC2-FB4C-BF6C-0CA0AA480964}" type="slidenum">
              <a:rPr lang="en-US">
                <a:solidFill>
                  <a:srgbClr val="000000"/>
                </a:solidFill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60080077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47" indent="0">
              <a:buNone/>
              <a:defRPr sz="1800"/>
            </a:lvl2pPr>
            <a:lvl3pPr marL="914092" indent="0">
              <a:buNone/>
              <a:defRPr sz="1600"/>
            </a:lvl3pPr>
            <a:lvl4pPr marL="1371138" indent="0">
              <a:buNone/>
              <a:defRPr sz="1400"/>
            </a:lvl4pPr>
            <a:lvl5pPr marL="1828184" indent="0">
              <a:buNone/>
              <a:defRPr sz="1400"/>
            </a:lvl5pPr>
            <a:lvl6pPr marL="2285230" indent="0">
              <a:buNone/>
              <a:defRPr sz="1400"/>
            </a:lvl6pPr>
            <a:lvl7pPr marL="2742276" indent="0">
              <a:buNone/>
              <a:defRPr sz="1400"/>
            </a:lvl7pPr>
            <a:lvl8pPr marL="3199323" indent="0">
              <a:buNone/>
              <a:defRPr sz="1400"/>
            </a:lvl8pPr>
            <a:lvl9pPr marL="365636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42DAA-9A17-3C44-BE32-26744BDD1FE3}" type="slidenum">
              <a:rPr lang="en-US">
                <a:solidFill>
                  <a:srgbClr val="000000"/>
                </a:solidFill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1227062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1529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1529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C9470-0631-344A-89B1-6E533F7D7AE6}" type="slidenum">
              <a:rPr lang="en-US">
                <a:solidFill>
                  <a:srgbClr val="000000"/>
                </a:solidFill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723919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7" indent="0">
              <a:buNone/>
              <a:defRPr sz="2000" b="1"/>
            </a:lvl2pPr>
            <a:lvl3pPr marL="914092" indent="0">
              <a:buNone/>
              <a:defRPr sz="1800" b="1"/>
            </a:lvl3pPr>
            <a:lvl4pPr marL="1371138" indent="0">
              <a:buNone/>
              <a:defRPr sz="1600" b="1"/>
            </a:lvl4pPr>
            <a:lvl5pPr marL="1828184" indent="0">
              <a:buNone/>
              <a:defRPr sz="1600" b="1"/>
            </a:lvl5pPr>
            <a:lvl6pPr marL="2285230" indent="0">
              <a:buNone/>
              <a:defRPr sz="1600" b="1"/>
            </a:lvl6pPr>
            <a:lvl7pPr marL="2742276" indent="0">
              <a:buNone/>
              <a:defRPr sz="1600" b="1"/>
            </a:lvl7pPr>
            <a:lvl8pPr marL="3199323" indent="0">
              <a:buNone/>
              <a:defRPr sz="1600" b="1"/>
            </a:lvl8pPr>
            <a:lvl9pPr marL="365636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7" indent="0">
              <a:buNone/>
              <a:defRPr sz="2000" b="1"/>
            </a:lvl2pPr>
            <a:lvl3pPr marL="914092" indent="0">
              <a:buNone/>
              <a:defRPr sz="1800" b="1"/>
            </a:lvl3pPr>
            <a:lvl4pPr marL="1371138" indent="0">
              <a:buNone/>
              <a:defRPr sz="1600" b="1"/>
            </a:lvl4pPr>
            <a:lvl5pPr marL="1828184" indent="0">
              <a:buNone/>
              <a:defRPr sz="1600" b="1"/>
            </a:lvl5pPr>
            <a:lvl6pPr marL="2285230" indent="0">
              <a:buNone/>
              <a:defRPr sz="1600" b="1"/>
            </a:lvl6pPr>
            <a:lvl7pPr marL="2742276" indent="0">
              <a:buNone/>
              <a:defRPr sz="1600" b="1"/>
            </a:lvl7pPr>
            <a:lvl8pPr marL="3199323" indent="0">
              <a:buNone/>
              <a:defRPr sz="1600" b="1"/>
            </a:lvl8pPr>
            <a:lvl9pPr marL="365636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F548F-662C-5044-9229-676DE73F5696}" type="slidenum">
              <a:rPr lang="en-US">
                <a:solidFill>
                  <a:srgbClr val="000000"/>
                </a:solidFill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2133668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2C9A9-2599-BE49-BF73-95490C7BEDFA}" type="slidenum">
              <a:rPr lang="en-US">
                <a:solidFill>
                  <a:srgbClr val="000000"/>
                </a:solidFill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13791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-528638" y="-522288"/>
            <a:ext cx="8529638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11" tIns="45705" rIns="91411" bIns="45705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2100" y="1271592"/>
            <a:ext cx="8529638" cy="19002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3319463"/>
            <a:ext cx="8529638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56316482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A335C-1CB1-7F4F-B496-5E2EDB1D5FA2}" type="slidenum">
              <a:rPr lang="en-US">
                <a:solidFill>
                  <a:srgbClr val="000000"/>
                </a:solidFill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8175673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47" indent="0">
              <a:buNone/>
              <a:defRPr sz="1200"/>
            </a:lvl2pPr>
            <a:lvl3pPr marL="914092" indent="0">
              <a:buNone/>
              <a:defRPr sz="1000"/>
            </a:lvl3pPr>
            <a:lvl4pPr marL="1371138" indent="0">
              <a:buNone/>
              <a:defRPr sz="900"/>
            </a:lvl4pPr>
            <a:lvl5pPr marL="1828184" indent="0">
              <a:buNone/>
              <a:defRPr sz="900"/>
            </a:lvl5pPr>
            <a:lvl6pPr marL="2285230" indent="0">
              <a:buNone/>
              <a:defRPr sz="900"/>
            </a:lvl6pPr>
            <a:lvl7pPr marL="2742276" indent="0">
              <a:buNone/>
              <a:defRPr sz="900"/>
            </a:lvl7pPr>
            <a:lvl8pPr marL="3199323" indent="0">
              <a:buNone/>
              <a:defRPr sz="900"/>
            </a:lvl8pPr>
            <a:lvl9pPr marL="365636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89E07-CE3B-3E46-8CFC-134F9005B4C1}" type="slidenum">
              <a:rPr lang="en-US">
                <a:solidFill>
                  <a:srgbClr val="000000"/>
                </a:solidFill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3968267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47" indent="0">
              <a:buNone/>
              <a:defRPr sz="2800"/>
            </a:lvl2pPr>
            <a:lvl3pPr marL="914092" indent="0">
              <a:buNone/>
              <a:defRPr sz="2400"/>
            </a:lvl3pPr>
            <a:lvl4pPr marL="1371138" indent="0">
              <a:buNone/>
              <a:defRPr sz="2000"/>
            </a:lvl4pPr>
            <a:lvl5pPr marL="1828184" indent="0">
              <a:buNone/>
              <a:defRPr sz="2000"/>
            </a:lvl5pPr>
            <a:lvl6pPr marL="2285230" indent="0">
              <a:buNone/>
              <a:defRPr sz="2000"/>
            </a:lvl6pPr>
            <a:lvl7pPr marL="2742276" indent="0">
              <a:buNone/>
              <a:defRPr sz="2000"/>
            </a:lvl7pPr>
            <a:lvl8pPr marL="3199323" indent="0">
              <a:buNone/>
              <a:defRPr sz="2000"/>
            </a:lvl8pPr>
            <a:lvl9pPr marL="365636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47" indent="0">
              <a:buNone/>
              <a:defRPr sz="1200"/>
            </a:lvl2pPr>
            <a:lvl3pPr marL="914092" indent="0">
              <a:buNone/>
              <a:defRPr sz="1000"/>
            </a:lvl3pPr>
            <a:lvl4pPr marL="1371138" indent="0">
              <a:buNone/>
              <a:defRPr sz="900"/>
            </a:lvl4pPr>
            <a:lvl5pPr marL="1828184" indent="0">
              <a:buNone/>
              <a:defRPr sz="900"/>
            </a:lvl5pPr>
            <a:lvl6pPr marL="2285230" indent="0">
              <a:buNone/>
              <a:defRPr sz="900"/>
            </a:lvl6pPr>
            <a:lvl7pPr marL="2742276" indent="0">
              <a:buNone/>
              <a:defRPr sz="900"/>
            </a:lvl7pPr>
            <a:lvl8pPr marL="3199323" indent="0">
              <a:buNone/>
              <a:defRPr sz="900"/>
            </a:lvl8pPr>
            <a:lvl9pPr marL="365636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49713-8A31-0E4C-8B4B-0A242FE1E1F9}" type="slidenum">
              <a:rPr lang="en-US">
                <a:solidFill>
                  <a:srgbClr val="000000"/>
                </a:solidFill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4441232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E6798-9BB1-1144-9834-71A8445DF298}" type="slidenum">
              <a:rPr lang="en-US">
                <a:solidFill>
                  <a:srgbClr val="000000"/>
                </a:solidFill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4205768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228600"/>
            <a:ext cx="21145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1912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E5E9D-7C72-CE42-A17C-35CB14EF2146}" type="slidenum">
              <a:rPr lang="en-US">
                <a:solidFill>
                  <a:srgbClr val="000000"/>
                </a:solidFill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152666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188914"/>
            <a:ext cx="8529638" cy="968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92100" y="1309688"/>
            <a:ext cx="8529638" cy="5370512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064851942"/>
      </p:ext>
    </p:extLst>
  </p:cSld>
  <p:clrMapOvr>
    <a:masterClrMapping/>
  </p:clrMapOvr>
  <p:transition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A1F9B32-7531-7945-98D6-93989BCDAF85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7641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0E8D68C-DDB2-384C-A450-9247A0F15BDB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02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3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D8E6D48-FACD-6847-9917-B6BAE0930965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09" tIns="45705" rIns="91409" bIns="45705"/>
          <a:lstStyle>
            <a:lvl1pPr algn="l" defTabSz="457047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D1AEF34-36ED-624D-9708-2D880FB02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0588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532D82B-7EC8-A84E-B841-2A9517B32EF3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09" tIns="45705" rIns="91409" bIns="45705"/>
          <a:lstStyle>
            <a:lvl1pPr algn="l" defTabSz="457047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D12261AC-FE3C-CB47-A35C-D2797A0F7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23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00216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7" indent="0">
              <a:buNone/>
              <a:defRPr sz="2000" b="1"/>
            </a:lvl2pPr>
            <a:lvl3pPr marL="914092" indent="0">
              <a:buNone/>
              <a:defRPr sz="1800" b="1"/>
            </a:lvl3pPr>
            <a:lvl4pPr marL="1371138" indent="0">
              <a:buNone/>
              <a:defRPr sz="1600" b="1"/>
            </a:lvl4pPr>
            <a:lvl5pPr marL="1828184" indent="0">
              <a:buNone/>
              <a:defRPr sz="1600" b="1"/>
            </a:lvl5pPr>
            <a:lvl6pPr marL="2285230" indent="0">
              <a:buNone/>
              <a:defRPr sz="1600" b="1"/>
            </a:lvl6pPr>
            <a:lvl7pPr marL="2742276" indent="0">
              <a:buNone/>
              <a:defRPr sz="1600" b="1"/>
            </a:lvl7pPr>
            <a:lvl8pPr marL="3199323" indent="0">
              <a:buNone/>
              <a:defRPr sz="1600" b="1"/>
            </a:lvl8pPr>
            <a:lvl9pPr marL="365636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7" indent="0">
              <a:buNone/>
              <a:defRPr sz="2000" b="1"/>
            </a:lvl2pPr>
            <a:lvl3pPr marL="914092" indent="0">
              <a:buNone/>
              <a:defRPr sz="1800" b="1"/>
            </a:lvl3pPr>
            <a:lvl4pPr marL="1371138" indent="0">
              <a:buNone/>
              <a:defRPr sz="1600" b="1"/>
            </a:lvl4pPr>
            <a:lvl5pPr marL="1828184" indent="0">
              <a:buNone/>
              <a:defRPr sz="1600" b="1"/>
            </a:lvl5pPr>
            <a:lvl6pPr marL="2285230" indent="0">
              <a:buNone/>
              <a:defRPr sz="1600" b="1"/>
            </a:lvl6pPr>
            <a:lvl7pPr marL="2742276" indent="0">
              <a:buNone/>
              <a:defRPr sz="1600" b="1"/>
            </a:lvl7pPr>
            <a:lvl8pPr marL="3199323" indent="0">
              <a:buNone/>
              <a:defRPr sz="1600" b="1"/>
            </a:lvl8pPr>
            <a:lvl9pPr marL="365636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C6F679D-C3A8-2640-AC4B-99B552A26250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09" tIns="45705" rIns="91409" bIns="45705"/>
          <a:lstStyle>
            <a:lvl1pPr algn="l" defTabSz="457047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0768AB8D-6435-E24A-994A-ABCE9DF9A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6600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BD78BB0-6D5B-614D-B4D2-3D0922242F04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09" tIns="45705" rIns="91409" bIns="45705"/>
          <a:lstStyle>
            <a:lvl1pPr algn="l" defTabSz="457047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C4A7B7FD-6D9B-3745-B8FF-5947CBD5D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835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8CDA5FE-5EC7-D34D-855A-61DEF8218968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09" tIns="45705" rIns="91409" bIns="45705"/>
          <a:lstStyle>
            <a:lvl1pPr algn="l" defTabSz="457047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505A9737-D705-5244-BF0F-E7319340E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1268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47" indent="0">
              <a:buNone/>
              <a:defRPr sz="1200"/>
            </a:lvl2pPr>
            <a:lvl3pPr marL="914092" indent="0">
              <a:buNone/>
              <a:defRPr sz="1000"/>
            </a:lvl3pPr>
            <a:lvl4pPr marL="1371138" indent="0">
              <a:buNone/>
              <a:defRPr sz="900"/>
            </a:lvl4pPr>
            <a:lvl5pPr marL="1828184" indent="0">
              <a:buNone/>
              <a:defRPr sz="900"/>
            </a:lvl5pPr>
            <a:lvl6pPr marL="2285230" indent="0">
              <a:buNone/>
              <a:defRPr sz="900"/>
            </a:lvl6pPr>
            <a:lvl7pPr marL="2742276" indent="0">
              <a:buNone/>
              <a:defRPr sz="900"/>
            </a:lvl7pPr>
            <a:lvl8pPr marL="3199323" indent="0">
              <a:buNone/>
              <a:defRPr sz="900"/>
            </a:lvl8pPr>
            <a:lvl9pPr marL="365636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89078FC-281F-4A44-BED3-CA8649DED051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09" tIns="45705" rIns="91409" bIns="45705"/>
          <a:lstStyle>
            <a:lvl1pPr algn="l" defTabSz="457047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DBFE307E-505C-854F-9926-F13DB46B5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9985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47" indent="0">
              <a:buNone/>
              <a:defRPr sz="2800"/>
            </a:lvl2pPr>
            <a:lvl3pPr marL="914092" indent="0">
              <a:buNone/>
              <a:defRPr sz="2400"/>
            </a:lvl3pPr>
            <a:lvl4pPr marL="1371138" indent="0">
              <a:buNone/>
              <a:defRPr sz="2000"/>
            </a:lvl4pPr>
            <a:lvl5pPr marL="1828184" indent="0">
              <a:buNone/>
              <a:defRPr sz="2000"/>
            </a:lvl5pPr>
            <a:lvl6pPr marL="2285230" indent="0">
              <a:buNone/>
              <a:defRPr sz="2000"/>
            </a:lvl6pPr>
            <a:lvl7pPr marL="2742276" indent="0">
              <a:buNone/>
              <a:defRPr sz="2000"/>
            </a:lvl7pPr>
            <a:lvl8pPr marL="3199323" indent="0">
              <a:buNone/>
              <a:defRPr sz="2000"/>
            </a:lvl8pPr>
            <a:lvl9pPr marL="365636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47" indent="0">
              <a:buNone/>
              <a:defRPr sz="1200"/>
            </a:lvl2pPr>
            <a:lvl3pPr marL="914092" indent="0">
              <a:buNone/>
              <a:defRPr sz="1000"/>
            </a:lvl3pPr>
            <a:lvl4pPr marL="1371138" indent="0">
              <a:buNone/>
              <a:defRPr sz="900"/>
            </a:lvl4pPr>
            <a:lvl5pPr marL="1828184" indent="0">
              <a:buNone/>
              <a:defRPr sz="900"/>
            </a:lvl5pPr>
            <a:lvl6pPr marL="2285230" indent="0">
              <a:buNone/>
              <a:defRPr sz="900"/>
            </a:lvl6pPr>
            <a:lvl7pPr marL="2742276" indent="0">
              <a:buNone/>
              <a:defRPr sz="900"/>
            </a:lvl7pPr>
            <a:lvl8pPr marL="3199323" indent="0">
              <a:buNone/>
              <a:defRPr sz="900"/>
            </a:lvl8pPr>
            <a:lvl9pPr marL="365636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FD86360-30B9-D64F-B288-A1F0A52227C1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09" tIns="45705" rIns="91409" bIns="45705"/>
          <a:lstStyle>
            <a:lvl1pPr algn="l" defTabSz="457047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97FE6184-1973-7A4B-9DC1-80FA52131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2226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3668F27-5F09-0E46-962A-36185B9DC698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09" tIns="45705" rIns="91409" bIns="45705"/>
          <a:lstStyle>
            <a:lvl1pPr algn="l" defTabSz="457047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048D07E9-BBE8-804B-9125-1D1A178B5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2920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CC1E075-54D3-C84F-B40F-BB41F95BA950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09" tIns="45705" rIns="91409" bIns="45705"/>
          <a:lstStyle>
            <a:lvl1pPr algn="l" defTabSz="457047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8D135B54-25D7-1546-9A95-A18908917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33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2" indent="0">
              <a:buNone/>
              <a:defRPr sz="1600"/>
            </a:lvl3pPr>
            <a:lvl4pPr marL="1371155" indent="0">
              <a:buNone/>
              <a:defRPr sz="1400"/>
            </a:lvl4pPr>
            <a:lvl5pPr marL="1828207" indent="0">
              <a:buNone/>
              <a:defRPr sz="1400"/>
            </a:lvl5pPr>
            <a:lvl6pPr marL="2285257" indent="0">
              <a:buNone/>
              <a:defRPr sz="1400"/>
            </a:lvl6pPr>
            <a:lvl7pPr marL="2742310" indent="0">
              <a:buNone/>
              <a:defRPr sz="1400"/>
            </a:lvl7pPr>
            <a:lvl8pPr marL="3199362" indent="0">
              <a:buNone/>
              <a:defRPr sz="1400"/>
            </a:lvl8pPr>
            <a:lvl9pPr marL="36564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689365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3" y="1309688"/>
            <a:ext cx="4187825" cy="5370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1309688"/>
            <a:ext cx="4189413" cy="5370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3079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2" indent="0">
              <a:buNone/>
              <a:defRPr sz="1800" b="1"/>
            </a:lvl3pPr>
            <a:lvl4pPr marL="1371155" indent="0">
              <a:buNone/>
              <a:defRPr sz="1600" b="1"/>
            </a:lvl4pPr>
            <a:lvl5pPr marL="1828207" indent="0">
              <a:buNone/>
              <a:defRPr sz="1600" b="1"/>
            </a:lvl5pPr>
            <a:lvl6pPr marL="2285257" indent="0">
              <a:buNone/>
              <a:defRPr sz="1600" b="1"/>
            </a:lvl6pPr>
            <a:lvl7pPr marL="2742310" indent="0">
              <a:buNone/>
              <a:defRPr sz="1600" b="1"/>
            </a:lvl7pPr>
            <a:lvl8pPr marL="3199362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2" indent="0">
              <a:buNone/>
              <a:defRPr sz="1800" b="1"/>
            </a:lvl3pPr>
            <a:lvl4pPr marL="1371155" indent="0">
              <a:buNone/>
              <a:defRPr sz="1600" b="1"/>
            </a:lvl4pPr>
            <a:lvl5pPr marL="1828207" indent="0">
              <a:buNone/>
              <a:defRPr sz="1600" b="1"/>
            </a:lvl5pPr>
            <a:lvl6pPr marL="2285257" indent="0">
              <a:buNone/>
              <a:defRPr sz="1600" b="1"/>
            </a:lvl6pPr>
            <a:lvl7pPr marL="2742310" indent="0">
              <a:buNone/>
              <a:defRPr sz="1600" b="1"/>
            </a:lvl7pPr>
            <a:lvl8pPr marL="3199362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7990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3445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79984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2" indent="0">
              <a:buNone/>
              <a:defRPr sz="1000"/>
            </a:lvl3pPr>
            <a:lvl4pPr marL="1371155" indent="0">
              <a:buNone/>
              <a:defRPr sz="900"/>
            </a:lvl4pPr>
            <a:lvl5pPr marL="1828207" indent="0">
              <a:buNone/>
              <a:defRPr sz="900"/>
            </a:lvl5pPr>
            <a:lvl6pPr marL="2285257" indent="0">
              <a:buNone/>
              <a:defRPr sz="900"/>
            </a:lvl6pPr>
            <a:lvl7pPr marL="2742310" indent="0">
              <a:buNone/>
              <a:defRPr sz="900"/>
            </a:lvl7pPr>
            <a:lvl8pPr marL="3199362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46036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8E5D-C7F6-473C-AA93-62EBFED7B4C6}" type="datetime1">
              <a:rPr lang="en-US" smtClean="0"/>
              <a:t>8/27/2014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Acquired Resistance Patient Forum | Sept. 6, 2014 | Boston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5486-8ECC-0A41-859E-5C7C3DF507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2" indent="0">
              <a:buNone/>
              <a:defRPr sz="2400"/>
            </a:lvl3pPr>
            <a:lvl4pPr marL="1371155" indent="0">
              <a:buNone/>
              <a:defRPr sz="2000"/>
            </a:lvl4pPr>
            <a:lvl5pPr marL="1828207" indent="0">
              <a:buNone/>
              <a:defRPr sz="2000"/>
            </a:lvl5pPr>
            <a:lvl6pPr marL="2285257" indent="0">
              <a:buNone/>
              <a:defRPr sz="2000"/>
            </a:lvl6pPr>
            <a:lvl7pPr marL="2742310" indent="0">
              <a:buNone/>
              <a:defRPr sz="2000"/>
            </a:lvl7pPr>
            <a:lvl8pPr marL="3199362" indent="0">
              <a:buNone/>
              <a:defRPr sz="2000"/>
            </a:lvl8pPr>
            <a:lvl9pPr marL="365641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2" indent="0">
              <a:buNone/>
              <a:defRPr sz="1000"/>
            </a:lvl3pPr>
            <a:lvl4pPr marL="1371155" indent="0">
              <a:buNone/>
              <a:defRPr sz="900"/>
            </a:lvl4pPr>
            <a:lvl5pPr marL="1828207" indent="0">
              <a:buNone/>
              <a:defRPr sz="900"/>
            </a:lvl5pPr>
            <a:lvl6pPr marL="2285257" indent="0">
              <a:buNone/>
              <a:defRPr sz="900"/>
            </a:lvl6pPr>
            <a:lvl7pPr marL="2742310" indent="0">
              <a:buNone/>
              <a:defRPr sz="900"/>
            </a:lvl7pPr>
            <a:lvl8pPr marL="3199362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866518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7387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188917"/>
            <a:ext cx="2132013" cy="6491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3" y="188917"/>
            <a:ext cx="6245225" cy="6491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6245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188916"/>
            <a:ext cx="8529638" cy="968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92100" y="1309688"/>
            <a:ext cx="8529638" cy="5370512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8208664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87FC-FB2D-0A47-B52B-5FE68378203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7721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87FC-FB2D-0A47-B52B-5FE68378203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0191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3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87FC-FB2D-0A47-B52B-5FE68378203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09" tIns="45705" rIns="91409" bIns="45705"/>
          <a:lstStyle/>
          <a:p>
            <a:pPr defTabSz="457047"/>
            <a:fld id="{B03A473B-B848-A642-AF4B-112B86BC4E05}" type="slidenum">
              <a:rPr lang="en-US" smtClean="0">
                <a:solidFill>
                  <a:prstClr val="black"/>
                </a:solidFill>
                <a:latin typeface="Calibri"/>
              </a:rPr>
              <a:pPr defTabSz="457047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00929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87FC-FB2D-0A47-B52B-5FE68378203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09" tIns="45705" rIns="91409" bIns="45705"/>
          <a:lstStyle/>
          <a:p>
            <a:pPr defTabSz="457047"/>
            <a:fld id="{B03A473B-B848-A642-AF4B-112B86BC4E05}" type="slidenum">
              <a:rPr lang="en-US" smtClean="0">
                <a:solidFill>
                  <a:prstClr val="black"/>
                </a:solidFill>
                <a:latin typeface="Calibri"/>
              </a:rPr>
              <a:pPr defTabSz="457047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41237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7" indent="0">
              <a:buNone/>
              <a:defRPr sz="2000" b="1"/>
            </a:lvl2pPr>
            <a:lvl3pPr marL="914092" indent="0">
              <a:buNone/>
              <a:defRPr sz="1800" b="1"/>
            </a:lvl3pPr>
            <a:lvl4pPr marL="1371138" indent="0">
              <a:buNone/>
              <a:defRPr sz="1600" b="1"/>
            </a:lvl4pPr>
            <a:lvl5pPr marL="1828184" indent="0">
              <a:buNone/>
              <a:defRPr sz="1600" b="1"/>
            </a:lvl5pPr>
            <a:lvl6pPr marL="2285230" indent="0">
              <a:buNone/>
              <a:defRPr sz="1600" b="1"/>
            </a:lvl6pPr>
            <a:lvl7pPr marL="2742276" indent="0">
              <a:buNone/>
              <a:defRPr sz="1600" b="1"/>
            </a:lvl7pPr>
            <a:lvl8pPr marL="3199323" indent="0">
              <a:buNone/>
              <a:defRPr sz="1600" b="1"/>
            </a:lvl8pPr>
            <a:lvl9pPr marL="365636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7" indent="0">
              <a:buNone/>
              <a:defRPr sz="2000" b="1"/>
            </a:lvl2pPr>
            <a:lvl3pPr marL="914092" indent="0">
              <a:buNone/>
              <a:defRPr sz="1800" b="1"/>
            </a:lvl3pPr>
            <a:lvl4pPr marL="1371138" indent="0">
              <a:buNone/>
              <a:defRPr sz="1600" b="1"/>
            </a:lvl4pPr>
            <a:lvl5pPr marL="1828184" indent="0">
              <a:buNone/>
              <a:defRPr sz="1600" b="1"/>
            </a:lvl5pPr>
            <a:lvl6pPr marL="2285230" indent="0">
              <a:buNone/>
              <a:defRPr sz="1600" b="1"/>
            </a:lvl6pPr>
            <a:lvl7pPr marL="2742276" indent="0">
              <a:buNone/>
              <a:defRPr sz="1600" b="1"/>
            </a:lvl7pPr>
            <a:lvl8pPr marL="3199323" indent="0">
              <a:buNone/>
              <a:defRPr sz="1600" b="1"/>
            </a:lvl8pPr>
            <a:lvl9pPr marL="365636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87FC-FB2D-0A47-B52B-5FE68378203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09" tIns="45705" rIns="91409" bIns="45705"/>
          <a:lstStyle/>
          <a:p>
            <a:pPr defTabSz="457047"/>
            <a:fld id="{B03A473B-B848-A642-AF4B-112B86BC4E05}" type="slidenum">
              <a:rPr lang="en-US" smtClean="0">
                <a:solidFill>
                  <a:prstClr val="black"/>
                </a:solidFill>
                <a:latin typeface="Calibri"/>
              </a:rPr>
              <a:pPr defTabSz="457047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74127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87FC-FB2D-0A47-B52B-5FE68378203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09" tIns="45705" rIns="91409" bIns="45705"/>
          <a:lstStyle/>
          <a:p>
            <a:pPr defTabSz="457047"/>
            <a:fld id="{B03A473B-B848-A642-AF4B-112B86BC4E05}" type="slidenum">
              <a:rPr lang="en-US" smtClean="0">
                <a:solidFill>
                  <a:prstClr val="black"/>
                </a:solidFill>
                <a:latin typeface="Calibri"/>
              </a:rPr>
              <a:pPr defTabSz="457047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54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93E8-66AD-4138-B7A4-669BB3A5DE13}" type="datetime1">
              <a:rPr lang="en-US" smtClean="0"/>
              <a:t>8/27/2014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Acquired Resistance Patient Forum | Sept. 6, 2014 | Boston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5486-8ECC-0A41-859E-5C7C3DF507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87FC-FB2D-0A47-B52B-5FE68378203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09" tIns="45705" rIns="91409" bIns="45705"/>
          <a:lstStyle/>
          <a:p>
            <a:pPr defTabSz="457047"/>
            <a:fld id="{B03A473B-B848-A642-AF4B-112B86BC4E05}" type="slidenum">
              <a:rPr lang="en-US" smtClean="0">
                <a:solidFill>
                  <a:prstClr val="black"/>
                </a:solidFill>
                <a:latin typeface="Calibri"/>
              </a:rPr>
              <a:pPr defTabSz="457047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64074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47" indent="0">
              <a:buNone/>
              <a:defRPr sz="1200"/>
            </a:lvl2pPr>
            <a:lvl3pPr marL="914092" indent="0">
              <a:buNone/>
              <a:defRPr sz="1000"/>
            </a:lvl3pPr>
            <a:lvl4pPr marL="1371138" indent="0">
              <a:buNone/>
              <a:defRPr sz="900"/>
            </a:lvl4pPr>
            <a:lvl5pPr marL="1828184" indent="0">
              <a:buNone/>
              <a:defRPr sz="900"/>
            </a:lvl5pPr>
            <a:lvl6pPr marL="2285230" indent="0">
              <a:buNone/>
              <a:defRPr sz="900"/>
            </a:lvl6pPr>
            <a:lvl7pPr marL="2742276" indent="0">
              <a:buNone/>
              <a:defRPr sz="900"/>
            </a:lvl7pPr>
            <a:lvl8pPr marL="3199323" indent="0">
              <a:buNone/>
              <a:defRPr sz="900"/>
            </a:lvl8pPr>
            <a:lvl9pPr marL="365636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87FC-FB2D-0A47-B52B-5FE68378203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09" tIns="45705" rIns="91409" bIns="45705"/>
          <a:lstStyle/>
          <a:p>
            <a:pPr defTabSz="457047"/>
            <a:fld id="{B03A473B-B848-A642-AF4B-112B86BC4E05}" type="slidenum">
              <a:rPr lang="en-US" smtClean="0">
                <a:solidFill>
                  <a:prstClr val="black"/>
                </a:solidFill>
                <a:latin typeface="Calibri"/>
              </a:rPr>
              <a:pPr defTabSz="457047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3041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47" indent="0">
              <a:buNone/>
              <a:defRPr sz="2800"/>
            </a:lvl2pPr>
            <a:lvl3pPr marL="914092" indent="0">
              <a:buNone/>
              <a:defRPr sz="2400"/>
            </a:lvl3pPr>
            <a:lvl4pPr marL="1371138" indent="0">
              <a:buNone/>
              <a:defRPr sz="2000"/>
            </a:lvl4pPr>
            <a:lvl5pPr marL="1828184" indent="0">
              <a:buNone/>
              <a:defRPr sz="2000"/>
            </a:lvl5pPr>
            <a:lvl6pPr marL="2285230" indent="0">
              <a:buNone/>
              <a:defRPr sz="2000"/>
            </a:lvl6pPr>
            <a:lvl7pPr marL="2742276" indent="0">
              <a:buNone/>
              <a:defRPr sz="2000"/>
            </a:lvl7pPr>
            <a:lvl8pPr marL="3199323" indent="0">
              <a:buNone/>
              <a:defRPr sz="2000"/>
            </a:lvl8pPr>
            <a:lvl9pPr marL="365636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47" indent="0">
              <a:buNone/>
              <a:defRPr sz="1200"/>
            </a:lvl2pPr>
            <a:lvl3pPr marL="914092" indent="0">
              <a:buNone/>
              <a:defRPr sz="1000"/>
            </a:lvl3pPr>
            <a:lvl4pPr marL="1371138" indent="0">
              <a:buNone/>
              <a:defRPr sz="900"/>
            </a:lvl4pPr>
            <a:lvl5pPr marL="1828184" indent="0">
              <a:buNone/>
              <a:defRPr sz="900"/>
            </a:lvl5pPr>
            <a:lvl6pPr marL="2285230" indent="0">
              <a:buNone/>
              <a:defRPr sz="900"/>
            </a:lvl6pPr>
            <a:lvl7pPr marL="2742276" indent="0">
              <a:buNone/>
              <a:defRPr sz="900"/>
            </a:lvl7pPr>
            <a:lvl8pPr marL="3199323" indent="0">
              <a:buNone/>
              <a:defRPr sz="900"/>
            </a:lvl8pPr>
            <a:lvl9pPr marL="365636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87FC-FB2D-0A47-B52B-5FE68378203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09" tIns="45705" rIns="91409" bIns="45705"/>
          <a:lstStyle/>
          <a:p>
            <a:pPr defTabSz="457047"/>
            <a:fld id="{B03A473B-B848-A642-AF4B-112B86BC4E05}" type="slidenum">
              <a:rPr lang="en-US" smtClean="0">
                <a:solidFill>
                  <a:prstClr val="black"/>
                </a:solidFill>
                <a:latin typeface="Calibri"/>
              </a:rPr>
              <a:pPr defTabSz="457047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85299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87FC-FB2D-0A47-B52B-5FE68378203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09" tIns="45705" rIns="91409" bIns="45705"/>
          <a:lstStyle/>
          <a:p>
            <a:pPr defTabSz="457047"/>
            <a:fld id="{B03A473B-B848-A642-AF4B-112B86BC4E05}" type="slidenum">
              <a:rPr lang="en-US" smtClean="0">
                <a:solidFill>
                  <a:prstClr val="black"/>
                </a:solidFill>
                <a:latin typeface="Calibri"/>
              </a:rPr>
              <a:pPr defTabSz="457047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98198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87FC-FB2D-0A47-B52B-5FE68378203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09" tIns="45705" rIns="91409" bIns="45705"/>
          <a:lstStyle/>
          <a:p>
            <a:pPr defTabSz="457047"/>
            <a:fld id="{B03A473B-B848-A642-AF4B-112B86BC4E05}" type="slidenum">
              <a:rPr lang="en-US" smtClean="0">
                <a:solidFill>
                  <a:prstClr val="black"/>
                </a:solidFill>
                <a:latin typeface="Calibri"/>
              </a:rPr>
              <a:pPr defTabSz="457047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06026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 userDrawn="1"/>
        </p:nvSpPr>
        <p:spPr bwMode="auto">
          <a:xfrm>
            <a:off x="292100" y="3244850"/>
            <a:ext cx="8529638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/>
        </p:spPr>
        <p:txBody>
          <a:bodyPr lIns="91409" tIns="45705" rIns="91409" bIns="45705"/>
          <a:lstStyle/>
          <a:p>
            <a:pPr defTabSz="914092"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2100" y="1271591"/>
            <a:ext cx="8529638" cy="19002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3319463"/>
            <a:ext cx="8529638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5929313" y="6224588"/>
            <a:ext cx="2895600" cy="4762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6EE67-6F59-416B-B966-984CBAE78C29}" type="datetimeFigureOut">
              <a:rPr lang="en-GB">
                <a:solidFill>
                  <a:srgbClr val="FFFFFF"/>
                </a:solidFill>
              </a:rPr>
              <a:pPr>
                <a:defRPr/>
              </a:pPr>
              <a:t>27/08/2014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47" indent="0">
              <a:buNone/>
              <a:defRPr sz="1800"/>
            </a:lvl2pPr>
            <a:lvl3pPr marL="914092" indent="0">
              <a:buNone/>
              <a:defRPr sz="1600"/>
            </a:lvl3pPr>
            <a:lvl4pPr marL="1371138" indent="0">
              <a:buNone/>
              <a:defRPr sz="1400"/>
            </a:lvl4pPr>
            <a:lvl5pPr marL="1828184" indent="0">
              <a:buNone/>
              <a:defRPr sz="1400"/>
            </a:lvl5pPr>
            <a:lvl6pPr marL="2285230" indent="0">
              <a:buNone/>
              <a:defRPr sz="1400"/>
            </a:lvl6pPr>
            <a:lvl7pPr marL="2742276" indent="0">
              <a:buNone/>
              <a:defRPr sz="1400"/>
            </a:lvl7pPr>
            <a:lvl8pPr marL="3199323" indent="0">
              <a:buNone/>
              <a:defRPr sz="1400"/>
            </a:lvl8pPr>
            <a:lvl9pPr marL="365636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1F351-230E-4082-84C8-FF5A79E3D54F}" type="datetimeFigureOut">
              <a:rPr lang="en-GB">
                <a:solidFill>
                  <a:srgbClr val="FFFFFF"/>
                </a:solidFill>
              </a:rPr>
              <a:pPr>
                <a:defRPr/>
              </a:pPr>
              <a:t>27/08/2014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3" y="1309688"/>
            <a:ext cx="4187825" cy="53705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1309688"/>
            <a:ext cx="4186800" cy="53705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A62E9-EDDC-4F11-B05F-75FC5D4331EA}" type="datetimeFigureOut">
              <a:rPr lang="en-GB">
                <a:solidFill>
                  <a:srgbClr val="FFFFFF"/>
                </a:solidFill>
              </a:rPr>
              <a:pPr>
                <a:defRPr/>
              </a:pPr>
              <a:t>27/08/2014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425D4-F4C9-4FC3-88DC-22F6B4ADE41E}" type="datetimeFigureOut">
              <a:rPr lang="en-GB">
                <a:solidFill>
                  <a:srgbClr val="FFFFFF"/>
                </a:solidFill>
              </a:rPr>
              <a:pPr>
                <a:defRPr/>
              </a:pPr>
              <a:t>27/08/2014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C0B5-8441-41CC-A551-D05F4C164834}" type="datetime1">
              <a:rPr lang="en-US" smtClean="0"/>
              <a:t>8/27/2014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Acquired Resistance Patient Forum | Sept. 6, 2014 | Boston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5486-8ECC-0A41-859E-5C7C3DF507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B419A-3C67-4091-B3E8-D98246D7F4F6}" type="datetimeFigureOut">
              <a:rPr lang="en-GB">
                <a:solidFill>
                  <a:srgbClr val="FFFFFF"/>
                </a:solidFill>
              </a:rPr>
              <a:pPr>
                <a:defRPr/>
              </a:pPr>
              <a:t>27/08/2014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188914"/>
            <a:ext cx="8529638" cy="968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92100" y="1309688"/>
            <a:ext cx="8529638" cy="5370512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5A869-73BE-4364-89C4-863A1B1F2DF5}" type="datetimeFigureOut">
              <a:rPr lang="en-GB">
                <a:solidFill>
                  <a:srgbClr val="FFFFFF"/>
                </a:solidFill>
              </a:rPr>
              <a:pPr>
                <a:defRPr/>
              </a:pPr>
              <a:t>27/08/2014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D257-994C-C645-95A2-2110667C7F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C2F9D-4640-C64C-9436-F9CA73335F1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D257-994C-C645-95A2-2110667C7F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C2F9D-4640-C64C-9436-F9CA73335F1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D257-994C-C645-95A2-2110667C7F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C2F9D-4640-C64C-9436-F9CA73335F1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6" y="2560639"/>
            <a:ext cx="4860925" cy="7240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1" y="2560639"/>
            <a:ext cx="4860925" cy="7240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D257-994C-C645-95A2-2110667C7F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C2F9D-4640-C64C-9436-F9CA73335F1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297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4" indent="0">
              <a:buNone/>
              <a:defRPr sz="1600" b="1"/>
            </a:lvl5pPr>
            <a:lvl6pPr marL="2285743" indent="0">
              <a:buNone/>
              <a:defRPr sz="1600" b="1"/>
            </a:lvl6pPr>
            <a:lvl7pPr marL="2742892" indent="0">
              <a:buNone/>
              <a:defRPr sz="1600" b="1"/>
            </a:lvl7pPr>
            <a:lvl8pPr marL="3200041" indent="0">
              <a:buNone/>
              <a:defRPr sz="1600" b="1"/>
            </a:lvl8pPr>
            <a:lvl9pPr marL="365719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297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4" indent="0">
              <a:buNone/>
              <a:defRPr sz="1600" b="1"/>
            </a:lvl5pPr>
            <a:lvl6pPr marL="2285743" indent="0">
              <a:buNone/>
              <a:defRPr sz="1600" b="1"/>
            </a:lvl6pPr>
            <a:lvl7pPr marL="2742892" indent="0">
              <a:buNone/>
              <a:defRPr sz="1600" b="1"/>
            </a:lvl7pPr>
            <a:lvl8pPr marL="3200041" indent="0">
              <a:buNone/>
              <a:defRPr sz="1600" b="1"/>
            </a:lvl8pPr>
            <a:lvl9pPr marL="365719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D257-994C-C645-95A2-2110667C7F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C2F9D-4640-C64C-9436-F9CA73335F1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D257-994C-C645-95A2-2110667C7F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C2F9D-4640-C64C-9436-F9CA73335F1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D257-994C-C645-95A2-2110667C7F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C2F9D-4640-C64C-9436-F9CA73335F1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297" indent="0">
              <a:buNone/>
              <a:defRPr sz="1000"/>
            </a:lvl3pPr>
            <a:lvl4pPr marL="1371446" indent="0">
              <a:buNone/>
              <a:defRPr sz="900"/>
            </a:lvl4pPr>
            <a:lvl5pPr marL="1828594" indent="0">
              <a:buNone/>
              <a:defRPr sz="900"/>
            </a:lvl5pPr>
            <a:lvl6pPr marL="2285743" indent="0">
              <a:buNone/>
              <a:defRPr sz="900"/>
            </a:lvl6pPr>
            <a:lvl7pPr marL="2742892" indent="0">
              <a:buNone/>
              <a:defRPr sz="900"/>
            </a:lvl7pPr>
            <a:lvl8pPr marL="3200041" indent="0">
              <a:buNone/>
              <a:defRPr sz="900"/>
            </a:lvl8pPr>
            <a:lvl9pPr marL="365719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D257-994C-C645-95A2-2110667C7F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C2F9D-4640-C64C-9436-F9CA73335F1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236B-7CC5-4443-8AA8-B68064C0B997}" type="datetime1">
              <a:rPr lang="en-US" smtClean="0"/>
              <a:t>8/27/2014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Acquired Resistance Patient Forum | Sept. 6, 2014 | Boston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5486-8ECC-0A41-859E-5C7C3DF507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9" indent="0">
              <a:buNone/>
              <a:defRPr sz="2800"/>
            </a:lvl2pPr>
            <a:lvl3pPr marL="914297" indent="0">
              <a:buNone/>
              <a:defRPr sz="2400"/>
            </a:lvl3pPr>
            <a:lvl4pPr marL="1371446" indent="0">
              <a:buNone/>
              <a:defRPr sz="2000"/>
            </a:lvl4pPr>
            <a:lvl5pPr marL="1828594" indent="0">
              <a:buNone/>
              <a:defRPr sz="2000"/>
            </a:lvl5pPr>
            <a:lvl6pPr marL="2285743" indent="0">
              <a:buNone/>
              <a:defRPr sz="2000"/>
            </a:lvl6pPr>
            <a:lvl7pPr marL="2742892" indent="0">
              <a:buNone/>
              <a:defRPr sz="2000"/>
            </a:lvl7pPr>
            <a:lvl8pPr marL="3200041" indent="0">
              <a:buNone/>
              <a:defRPr sz="2000"/>
            </a:lvl8pPr>
            <a:lvl9pPr marL="365719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297" indent="0">
              <a:buNone/>
              <a:defRPr sz="1000"/>
            </a:lvl3pPr>
            <a:lvl4pPr marL="1371446" indent="0">
              <a:buNone/>
              <a:defRPr sz="900"/>
            </a:lvl4pPr>
            <a:lvl5pPr marL="1828594" indent="0">
              <a:buNone/>
              <a:defRPr sz="900"/>
            </a:lvl5pPr>
            <a:lvl6pPr marL="2285743" indent="0">
              <a:buNone/>
              <a:defRPr sz="900"/>
            </a:lvl6pPr>
            <a:lvl7pPr marL="2742892" indent="0">
              <a:buNone/>
              <a:defRPr sz="900"/>
            </a:lvl7pPr>
            <a:lvl8pPr marL="3200041" indent="0">
              <a:buNone/>
              <a:defRPr sz="900"/>
            </a:lvl8pPr>
            <a:lvl9pPr marL="365719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D257-994C-C645-95A2-2110667C7F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C2F9D-4640-C64C-9436-F9CA73335F1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D257-994C-C645-95A2-2110667C7F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C2F9D-4640-C64C-9436-F9CA73335F1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4963" y="439739"/>
            <a:ext cx="2468562" cy="9361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439739"/>
            <a:ext cx="7253288" cy="9361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D257-994C-C645-95A2-2110667C7F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C2F9D-4640-C64C-9436-F9CA73335F1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549" y="1275528"/>
            <a:ext cx="8513886" cy="1309272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3092" y="2743200"/>
            <a:ext cx="6400800" cy="1536631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71663" y="5961063"/>
            <a:ext cx="942975" cy="269875"/>
          </a:xfrm>
          <a:prstGeom prst="rect">
            <a:avLst/>
          </a:prstGeom>
        </p:spPr>
        <p:txBody>
          <a:bodyPr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3393C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22588" y="5961063"/>
            <a:ext cx="4800600" cy="269875"/>
          </a:xfrm>
        </p:spPr>
        <p:txBody>
          <a:bodyPr/>
          <a:lstStyle>
            <a:lvl1pPr defTabSz="914400" eaLnBrk="0" hangingPunct="0">
              <a:defRPr b="1">
                <a:solidFill>
                  <a:srgbClr val="3393C1"/>
                </a:solidFill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Presented by: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22388" y="5961063"/>
            <a:ext cx="454025" cy="269875"/>
          </a:xfrm>
        </p:spPr>
        <p:txBody>
          <a:bodyPr/>
          <a:lstStyle>
            <a:lvl1pPr defTabSz="914400" eaLnBrk="0" hangingPunct="0">
              <a:defRPr b="1">
                <a:solidFill>
                  <a:srgbClr val="3393C1"/>
                </a:solidFill>
                <a:ea typeface="ＭＳ Ｐゴシック" charset="0"/>
              </a:defRPr>
            </a:lvl1pPr>
          </a:lstStyle>
          <a:p>
            <a:pPr>
              <a:defRPr/>
            </a:pPr>
            <a:fld id="{5AA40092-D043-B44E-B55F-3DDD99DB3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251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hangingPunct="0">
              <a:defRPr b="1">
                <a:solidFill>
                  <a:srgbClr val="FFFFFF"/>
                </a:solidFill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Presented by: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 eaLnBrk="0" hangingPunct="0">
              <a:defRPr b="1">
                <a:solidFill>
                  <a:srgbClr val="FFFFFF"/>
                </a:solidFill>
                <a:ea typeface="ＭＳ Ｐゴシック" charset="0"/>
              </a:defRPr>
            </a:lvl1pPr>
          </a:lstStyle>
          <a:p>
            <a:pPr>
              <a:defRPr/>
            </a:pPr>
            <a:fld id="{B0B6A8A1-1302-2447-87E0-0D15CC752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3291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549" y="4406900"/>
            <a:ext cx="842025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549" y="2906713"/>
            <a:ext cx="84202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hangingPunct="0">
              <a:defRPr b="1">
                <a:solidFill>
                  <a:srgbClr val="FFFFFF"/>
                </a:solidFill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Presented by: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 eaLnBrk="0" hangingPunct="0">
              <a:defRPr b="1">
                <a:solidFill>
                  <a:srgbClr val="FFFFFF"/>
                </a:solidFill>
                <a:ea typeface="ＭＳ Ｐゴシック" charset="0"/>
              </a:defRPr>
            </a:lvl1pPr>
          </a:lstStyle>
          <a:p>
            <a:pPr>
              <a:defRPr/>
            </a:pPr>
            <a:fld id="{70EFC29D-A5CC-224B-9EA2-78DDCC70F4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5052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549" y="1310400"/>
            <a:ext cx="4139571" cy="488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1672" y="1310400"/>
            <a:ext cx="4128280" cy="488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hangingPunct="0">
              <a:defRPr b="1">
                <a:solidFill>
                  <a:srgbClr val="FFFFFF"/>
                </a:solidFill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Presented by: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 eaLnBrk="0" hangingPunct="0">
              <a:defRPr b="1">
                <a:solidFill>
                  <a:srgbClr val="FFFFFF"/>
                </a:solidFill>
                <a:ea typeface="ＭＳ Ｐゴシック" charset="0"/>
              </a:defRPr>
            </a:lvl1pPr>
          </a:lstStyle>
          <a:p>
            <a:pPr>
              <a:defRPr/>
            </a:pPr>
            <a:fld id="{954873BF-663F-A640-9B93-C91E970DF1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7661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549" y="1310400"/>
            <a:ext cx="415243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549" y="1950162"/>
            <a:ext cx="4152439" cy="42202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9778" y="1310400"/>
            <a:ext cx="412017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9778" y="1950162"/>
            <a:ext cx="4120174" cy="42202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hangingPunct="0">
              <a:defRPr b="1">
                <a:solidFill>
                  <a:srgbClr val="FFFFFF"/>
                </a:solidFill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Presented by: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 eaLnBrk="0" hangingPunct="0">
              <a:defRPr b="1">
                <a:solidFill>
                  <a:srgbClr val="FFFFFF"/>
                </a:solidFill>
                <a:ea typeface="ＭＳ Ｐゴシック" charset="0"/>
              </a:defRPr>
            </a:lvl1pPr>
          </a:lstStyle>
          <a:p>
            <a:pPr>
              <a:defRPr/>
            </a:pPr>
            <a:fld id="{DB18B9F4-E99C-B744-9585-0F7B6EACAC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3616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hangingPunct="0">
              <a:defRPr b="1"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Presented by: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 eaLnBrk="0" hangingPunct="0">
              <a:defRPr b="1">
                <a:ea typeface="ＭＳ Ｐゴシック" charset="0"/>
              </a:defRPr>
            </a:lvl1pPr>
          </a:lstStyle>
          <a:p>
            <a:pPr>
              <a:defRPr/>
            </a:pPr>
            <a:fld id="{36DB5C93-C728-2C44-9F17-8A1D8D5271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361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hangingPunct="0">
              <a:defRPr b="1"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Presented by: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 eaLnBrk="0" hangingPunct="0">
              <a:defRPr b="1">
                <a:ea typeface="ＭＳ Ｐゴシック" charset="0"/>
              </a:defRPr>
            </a:lvl1pPr>
          </a:lstStyle>
          <a:p>
            <a:pPr>
              <a:defRPr/>
            </a:pPr>
            <a:fld id="{4DF99039-C769-D245-B30D-5F5D8746FF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17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8527-A341-4A93-A765-B2A90809B755}" type="datetime1">
              <a:rPr lang="en-US" smtClean="0"/>
              <a:t>8/27/2014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Acquired Resistance Patient Forum | Sept. 6, 2014 | Boston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5486-8ECC-0A41-859E-5C7C3DF507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550" y="360000"/>
            <a:ext cx="3112724" cy="8000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809" y="360000"/>
            <a:ext cx="5197989" cy="582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550" y="1160064"/>
            <a:ext cx="3112724" cy="50247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hangingPunct="0">
              <a:defRPr b="1">
                <a:solidFill>
                  <a:srgbClr val="FFFFFF"/>
                </a:solidFill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Presented by: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 eaLnBrk="0" hangingPunct="0">
              <a:defRPr b="1">
                <a:solidFill>
                  <a:srgbClr val="FFFFFF"/>
                </a:solidFill>
                <a:ea typeface="ＭＳ Ｐゴシック" charset="0"/>
              </a:defRPr>
            </a:lvl1pPr>
          </a:lstStyle>
          <a:p>
            <a:pPr>
              <a:defRPr/>
            </a:pPr>
            <a:fld id="{DB049065-37B0-C14B-A1F2-051C7B0B92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471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9726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09437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4000"/>
            <a:ext cx="5486400" cy="7007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hangingPunct="0">
              <a:defRPr b="1"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Presented by: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 eaLnBrk="0" hangingPunct="0">
              <a:defRPr b="1">
                <a:ea typeface="ＭＳ Ｐゴシック" charset="0"/>
              </a:defRPr>
            </a:lvl1pPr>
          </a:lstStyle>
          <a:p>
            <a:pPr>
              <a:defRPr/>
            </a:pPr>
            <a:fld id="{33A1847C-92C3-FA4D-8721-7A35FF5786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6995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549" y="1371032"/>
            <a:ext cx="8493403" cy="45276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hangingPunct="0">
              <a:defRPr b="1">
                <a:solidFill>
                  <a:srgbClr val="FFFFFF"/>
                </a:solidFill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Presented by: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 eaLnBrk="0" hangingPunct="0">
              <a:defRPr b="1">
                <a:solidFill>
                  <a:srgbClr val="FFFFFF"/>
                </a:solidFill>
                <a:ea typeface="ＭＳ Ｐゴシック" charset="0"/>
              </a:defRPr>
            </a:lvl1pPr>
          </a:lstStyle>
          <a:p>
            <a:pPr>
              <a:defRPr/>
            </a:pPr>
            <a:fld id="{8B5407A0-1F62-5B42-8456-0E72D1E5B3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1461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24001"/>
            <a:ext cx="2057400" cy="5583864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549" y="324001"/>
            <a:ext cx="6210451" cy="55838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hangingPunct="0">
              <a:defRPr b="1">
                <a:solidFill>
                  <a:srgbClr val="FFFFFF"/>
                </a:solidFill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Presented by: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 eaLnBrk="0" hangingPunct="0">
              <a:defRPr b="1">
                <a:solidFill>
                  <a:srgbClr val="FFFFFF"/>
                </a:solidFill>
                <a:ea typeface="ＭＳ Ｐゴシック" charset="0"/>
              </a:defRPr>
            </a:lvl1pPr>
          </a:lstStyle>
          <a:p>
            <a:pPr>
              <a:defRPr/>
            </a:pPr>
            <a:fld id="{CD3479FE-3DBA-CE4F-9FDB-A5AEFAE26C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238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305999"/>
            <a:ext cx="8318530" cy="802800"/>
          </a:xfrm>
          <a:prstGeom prst="rect">
            <a:avLst/>
          </a:prstGeom>
        </p:spPr>
        <p:txBody>
          <a:bodyPr tIns="126000" anchor="t"/>
          <a:lstStyle>
            <a:lvl1pPr>
              <a:lnSpc>
                <a:spcPct val="75000"/>
              </a:lnSpc>
              <a:defRPr>
                <a:solidFill>
                  <a:schemeClr val="accent4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0" name="Textplatzhalter 9" descr="Subtitle" title="Subtitle"/>
          <p:cNvSpPr>
            <a:spLocks noGrp="1"/>
          </p:cNvSpPr>
          <p:nvPr>
            <p:ph type="body" sz="quarter" idx="10"/>
          </p:nvPr>
        </p:nvSpPr>
        <p:spPr>
          <a:xfrm>
            <a:off x="540000" y="738554"/>
            <a:ext cx="8311392" cy="367571"/>
          </a:xfrm>
        </p:spPr>
        <p:txBody>
          <a:bodyPr anchor="b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23875" y="1346200"/>
            <a:ext cx="8334405" cy="4940320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7388" y="6402388"/>
            <a:ext cx="6477000" cy="250825"/>
          </a:xfrm>
        </p:spPr>
        <p:txBody>
          <a:bodyPr/>
          <a:lstStyle>
            <a:lvl1pPr defTabSz="914400" eaLnBrk="0" hangingPunct="0">
              <a:defRPr sz="900" b="1" baseline="0" dirty="0" smtClean="0">
                <a:solidFill>
                  <a:srgbClr val="7F7F7F"/>
                </a:solidFill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| | Novartis LDK378 Team | 9 Feb 2014 | Business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8163" y="6402388"/>
            <a:ext cx="400050" cy="247650"/>
          </a:xfrm>
        </p:spPr>
        <p:txBody>
          <a:bodyPr/>
          <a:lstStyle>
            <a:lvl1pPr defTabSz="914400" eaLnBrk="0" hangingPunct="0">
              <a:defRPr sz="900" b="1" baseline="0" smtClean="0">
                <a:solidFill>
                  <a:srgbClr val="7F7F7F"/>
                </a:solidFill>
                <a:ea typeface="ＭＳ Ｐゴシック" charset="0"/>
              </a:defRPr>
            </a:lvl1pPr>
          </a:lstStyle>
          <a:p>
            <a:pPr>
              <a:defRPr/>
            </a:pPr>
            <a:fld id="{2B6D20D4-F8D1-EC47-8863-808101BC28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546270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1A5028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8675" name="Segnaposto test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-110" charset="0"/>
              <a:buNone/>
              <a:defRPr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917202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60563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fr-CH" dirty="0" err="1" smtClean="0"/>
              <a:t>Fare</a:t>
            </a:r>
            <a:r>
              <a:rPr lang="fr-CH" dirty="0" smtClean="0"/>
              <a:t> clic per </a:t>
            </a:r>
            <a:r>
              <a:rPr lang="fr-CH" dirty="0" err="1" smtClean="0"/>
              <a:t>modificare</a:t>
            </a:r>
            <a:r>
              <a:rPr lang="fr-CH" dirty="0" smtClean="0"/>
              <a:t> </a:t>
            </a:r>
            <a:r>
              <a:rPr lang="fr-CH" dirty="0" err="1" smtClean="0"/>
              <a:t>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90625"/>
            <a:ext cx="8229600" cy="3838575"/>
          </a:xfrm>
        </p:spPr>
        <p:txBody>
          <a:bodyPr/>
          <a:lstStyle/>
          <a:p>
            <a:pPr lvl="0"/>
            <a:r>
              <a:rPr lang="fr-CH" dirty="0" err="1" smtClean="0"/>
              <a:t>Fare</a:t>
            </a:r>
            <a:r>
              <a:rPr lang="fr-CH" dirty="0" smtClean="0"/>
              <a:t> clic per </a:t>
            </a:r>
            <a:r>
              <a:rPr lang="fr-CH" dirty="0" err="1" smtClean="0"/>
              <a:t>modificare</a:t>
            </a:r>
            <a:r>
              <a:rPr lang="fr-CH" dirty="0" smtClean="0"/>
              <a:t> </a:t>
            </a:r>
            <a:r>
              <a:rPr lang="fr-CH" dirty="0" err="1" smtClean="0"/>
              <a:t>gli</a:t>
            </a:r>
            <a:r>
              <a:rPr lang="fr-CH" dirty="0" smtClean="0"/>
              <a:t> </a:t>
            </a:r>
            <a:r>
              <a:rPr lang="fr-CH" dirty="0" err="1" smtClean="0"/>
              <a:t>stili</a:t>
            </a:r>
            <a:r>
              <a:rPr lang="fr-CH" dirty="0" smtClean="0"/>
              <a:t> </a:t>
            </a:r>
            <a:r>
              <a:rPr lang="fr-CH" dirty="0" err="1" smtClean="0"/>
              <a:t>del</a:t>
            </a:r>
            <a:r>
              <a:rPr lang="fr-CH" dirty="0" smtClean="0"/>
              <a:t> </a:t>
            </a:r>
            <a:r>
              <a:rPr lang="fr-CH" dirty="0" err="1" smtClean="0"/>
              <a:t>testo</a:t>
            </a:r>
            <a:r>
              <a:rPr lang="fr-CH" dirty="0" smtClean="0"/>
              <a:t> </a:t>
            </a:r>
            <a:r>
              <a:rPr lang="fr-CH" dirty="0" err="1" smtClean="0"/>
              <a:t>dello</a:t>
            </a:r>
            <a:r>
              <a:rPr lang="fr-CH" dirty="0" smtClean="0"/>
              <a:t> </a:t>
            </a:r>
            <a:r>
              <a:rPr lang="fr-CH" dirty="0" err="1" smtClean="0"/>
              <a:t>schema</a:t>
            </a:r>
            <a:endParaRPr lang="fr-CH" dirty="0" smtClean="0"/>
          </a:p>
          <a:p>
            <a:pPr lvl="1"/>
            <a:r>
              <a:rPr lang="fr-CH" dirty="0" err="1" smtClean="0"/>
              <a:t>Secondo</a:t>
            </a:r>
            <a:r>
              <a:rPr lang="fr-CH" dirty="0" smtClean="0"/>
              <a:t> </a:t>
            </a:r>
            <a:r>
              <a:rPr lang="fr-CH" dirty="0" err="1" smtClean="0"/>
              <a:t>livello</a:t>
            </a:r>
            <a:endParaRPr lang="fr-CH" dirty="0" smtClean="0"/>
          </a:p>
          <a:p>
            <a:pPr lvl="2"/>
            <a:r>
              <a:rPr lang="fr-CH" dirty="0" err="1" smtClean="0"/>
              <a:t>Terzo</a:t>
            </a:r>
            <a:r>
              <a:rPr lang="fr-CH" dirty="0" smtClean="0"/>
              <a:t> </a:t>
            </a:r>
            <a:r>
              <a:rPr lang="fr-CH" dirty="0" err="1" smtClean="0"/>
              <a:t>livello</a:t>
            </a:r>
            <a:endParaRPr lang="fr-CH" dirty="0" smtClean="0"/>
          </a:p>
          <a:p>
            <a:pPr lvl="3"/>
            <a:r>
              <a:rPr lang="fr-CH" dirty="0" smtClean="0"/>
              <a:t>Quarto </a:t>
            </a:r>
            <a:r>
              <a:rPr lang="fr-CH" dirty="0" err="1" smtClean="0"/>
              <a:t>livello</a:t>
            </a:r>
            <a:endParaRPr lang="fr-CH" dirty="0" smtClean="0"/>
          </a:p>
          <a:p>
            <a:pPr lvl="4"/>
            <a:r>
              <a:rPr lang="fr-CH" dirty="0" smtClean="0"/>
              <a:t>Quinto </a:t>
            </a:r>
            <a:r>
              <a:rPr lang="fr-CH" dirty="0" err="1" smtClean="0"/>
              <a:t>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02147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MGH_CMY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6278563"/>
            <a:ext cx="17208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Hvd Teaching Affi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6557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6400800" y="5715000"/>
            <a:ext cx="2743200" cy="1143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371600"/>
            <a:ext cx="8001000" cy="2057400"/>
          </a:xfrm>
        </p:spPr>
        <p:txBody>
          <a:bodyPr/>
          <a:lstStyle>
            <a:lvl1pPr>
              <a:defRPr sz="5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4038600"/>
            <a:ext cx="8001000" cy="1143000"/>
          </a:xfrm>
        </p:spPr>
        <p:txBody>
          <a:bodyPr/>
          <a:lstStyle>
            <a:lvl1pPr marL="0" indent="0">
              <a:buFont typeface="Times" charset="0"/>
              <a:buNone/>
              <a:defRPr b="1" i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4284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ancer Center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867400"/>
            <a:ext cx="22860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1">
                <a:ea typeface="ＭＳ Ｐゴシック"/>
              </a:defRPr>
            </a:lvl1pPr>
          </a:lstStyle>
          <a:p>
            <a:pPr>
              <a:defRPr/>
            </a:pPr>
            <a:fld id="{951E441A-E288-0B46-9D3E-7449F5534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759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2ECC-AC8C-4C0B-A8B9-4E34A93B52C0}" type="datetime1">
              <a:rPr lang="en-US" smtClean="0"/>
              <a:t>8/27/2014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Acquired Resistance Patient Forum | Sept. 6, 2014 | Boston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5486-8ECC-0A41-859E-5C7C3DF507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1">
                <a:ea typeface="ＭＳ Ｐゴシック"/>
              </a:defRPr>
            </a:lvl1pPr>
          </a:lstStyle>
          <a:p>
            <a:pPr>
              <a:defRPr/>
            </a:pPr>
            <a:fld id="{68FA5294-400D-B84B-B847-8F3EC8EF2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964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1529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1529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1">
                <a:ea typeface="ＭＳ Ｐゴシック"/>
              </a:defRPr>
            </a:lvl1pPr>
          </a:lstStyle>
          <a:p>
            <a:pPr>
              <a:defRPr/>
            </a:pPr>
            <a:fld id="{915C92A9-0DCB-CA4D-B62C-9CE376DA1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346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1">
                <a:ea typeface="ＭＳ Ｐゴシック"/>
              </a:defRPr>
            </a:lvl1pPr>
          </a:lstStyle>
          <a:p>
            <a:pPr>
              <a:defRPr/>
            </a:pPr>
            <a:fld id="{FDE752ED-B26E-CF44-A692-2FB172BE8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955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1">
                <a:ea typeface="ＭＳ Ｐゴシック"/>
              </a:defRPr>
            </a:lvl1pPr>
          </a:lstStyle>
          <a:p>
            <a:pPr>
              <a:defRPr/>
            </a:pPr>
            <a:fld id="{7BA2071C-02CD-0A44-B179-5B19BC288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857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1">
                <a:ea typeface="ＭＳ Ｐゴシック"/>
              </a:defRPr>
            </a:lvl1pPr>
          </a:lstStyle>
          <a:p>
            <a:pPr>
              <a:defRPr/>
            </a:pPr>
            <a:fld id="{0DED4AD3-D842-9743-ACC4-04407EC2D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702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1">
                <a:ea typeface="ＭＳ Ｐゴシック"/>
              </a:defRPr>
            </a:lvl1pPr>
          </a:lstStyle>
          <a:p>
            <a:pPr>
              <a:defRPr/>
            </a:pPr>
            <a:fld id="{8F2330D7-2183-BE4B-8B5C-D997ADDBD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870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1">
                <a:ea typeface="ＭＳ Ｐゴシック"/>
              </a:defRPr>
            </a:lvl1pPr>
          </a:lstStyle>
          <a:p>
            <a:pPr>
              <a:defRPr/>
            </a:pPr>
            <a:fld id="{F1B9BA85-9BC2-FF4B-B6F0-9F7FD6D72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895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1">
                <a:ea typeface="ＭＳ Ｐゴシック"/>
              </a:defRPr>
            </a:lvl1pPr>
          </a:lstStyle>
          <a:p>
            <a:pPr>
              <a:defRPr/>
            </a:pPr>
            <a:fld id="{33BCBD1F-72F4-A041-AC92-2805771C7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177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228600"/>
            <a:ext cx="21145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1912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1">
                <a:ea typeface="ＭＳ Ｐゴシック"/>
              </a:defRPr>
            </a:lvl1pPr>
          </a:lstStyle>
          <a:p>
            <a:pPr>
              <a:defRPr/>
            </a:pPr>
            <a:fld id="{C876EDF1-432B-304D-AA2E-7EFAA6539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443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188913"/>
            <a:ext cx="8529638" cy="968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92100" y="1309688"/>
            <a:ext cx="8529638" cy="5370512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806205512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4EDC-20B3-463D-9E27-3A3646299410}" type="datetime1">
              <a:rPr lang="en-US" smtClean="0"/>
              <a:t>8/27/2014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Acquired Resistance Patient Forum | Sept. 6, 2014 | Boston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5486-8ECC-0A41-859E-5C7C3DF507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F50AC04-AA34-0D47-AF8E-0CE07C4B05F4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17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553B1B7-D229-FC4B-AE1F-75737397BDFC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745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3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D5AEB36-1557-F04D-A47D-F7D1D415D951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09" tIns="45705" rIns="91409" bIns="45705"/>
          <a:lstStyle>
            <a:lvl1pPr algn="l" defTabSz="457047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79142319-911E-3B48-B8B2-4023603C2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061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BE51159-B656-DE45-9ED1-27CA01B17CD9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09" tIns="45705" rIns="91409" bIns="45705"/>
          <a:lstStyle>
            <a:lvl1pPr algn="l" defTabSz="457047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42E56FB5-3260-2446-8A07-7F86908E7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376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7" indent="0">
              <a:buNone/>
              <a:defRPr sz="2000" b="1"/>
            </a:lvl2pPr>
            <a:lvl3pPr marL="914092" indent="0">
              <a:buNone/>
              <a:defRPr sz="1800" b="1"/>
            </a:lvl3pPr>
            <a:lvl4pPr marL="1371138" indent="0">
              <a:buNone/>
              <a:defRPr sz="1600" b="1"/>
            </a:lvl4pPr>
            <a:lvl5pPr marL="1828184" indent="0">
              <a:buNone/>
              <a:defRPr sz="1600" b="1"/>
            </a:lvl5pPr>
            <a:lvl6pPr marL="2285230" indent="0">
              <a:buNone/>
              <a:defRPr sz="1600" b="1"/>
            </a:lvl6pPr>
            <a:lvl7pPr marL="2742276" indent="0">
              <a:buNone/>
              <a:defRPr sz="1600" b="1"/>
            </a:lvl7pPr>
            <a:lvl8pPr marL="3199323" indent="0">
              <a:buNone/>
              <a:defRPr sz="1600" b="1"/>
            </a:lvl8pPr>
            <a:lvl9pPr marL="365636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7" indent="0">
              <a:buNone/>
              <a:defRPr sz="2000" b="1"/>
            </a:lvl2pPr>
            <a:lvl3pPr marL="914092" indent="0">
              <a:buNone/>
              <a:defRPr sz="1800" b="1"/>
            </a:lvl3pPr>
            <a:lvl4pPr marL="1371138" indent="0">
              <a:buNone/>
              <a:defRPr sz="1600" b="1"/>
            </a:lvl4pPr>
            <a:lvl5pPr marL="1828184" indent="0">
              <a:buNone/>
              <a:defRPr sz="1600" b="1"/>
            </a:lvl5pPr>
            <a:lvl6pPr marL="2285230" indent="0">
              <a:buNone/>
              <a:defRPr sz="1600" b="1"/>
            </a:lvl6pPr>
            <a:lvl7pPr marL="2742276" indent="0">
              <a:buNone/>
              <a:defRPr sz="1600" b="1"/>
            </a:lvl7pPr>
            <a:lvl8pPr marL="3199323" indent="0">
              <a:buNone/>
              <a:defRPr sz="1600" b="1"/>
            </a:lvl8pPr>
            <a:lvl9pPr marL="365636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F9644F7-4E55-A34A-AA54-CE2E9358BA3B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09" tIns="45705" rIns="91409" bIns="45705"/>
          <a:lstStyle>
            <a:lvl1pPr algn="l" defTabSz="457047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C534347B-CBB5-6E48-A4C3-707FB13FD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850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3936B8B-9CF7-D94D-8206-C0399EF81E43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09" tIns="45705" rIns="91409" bIns="45705"/>
          <a:lstStyle>
            <a:lvl1pPr algn="l" defTabSz="457047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1FEB4F3-9C53-6C4D-852C-6C85057B3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845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C7B7E46-ADF8-3D43-9D98-C0AB59DB0816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09" tIns="45705" rIns="91409" bIns="45705"/>
          <a:lstStyle>
            <a:lvl1pPr algn="l" defTabSz="457047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F1FD8101-7EE5-5943-94B1-C0BBC8B5F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572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47" indent="0">
              <a:buNone/>
              <a:defRPr sz="1200"/>
            </a:lvl2pPr>
            <a:lvl3pPr marL="914092" indent="0">
              <a:buNone/>
              <a:defRPr sz="1000"/>
            </a:lvl3pPr>
            <a:lvl4pPr marL="1371138" indent="0">
              <a:buNone/>
              <a:defRPr sz="900"/>
            </a:lvl4pPr>
            <a:lvl5pPr marL="1828184" indent="0">
              <a:buNone/>
              <a:defRPr sz="900"/>
            </a:lvl5pPr>
            <a:lvl6pPr marL="2285230" indent="0">
              <a:buNone/>
              <a:defRPr sz="900"/>
            </a:lvl6pPr>
            <a:lvl7pPr marL="2742276" indent="0">
              <a:buNone/>
              <a:defRPr sz="900"/>
            </a:lvl7pPr>
            <a:lvl8pPr marL="3199323" indent="0">
              <a:buNone/>
              <a:defRPr sz="900"/>
            </a:lvl8pPr>
            <a:lvl9pPr marL="365636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633E33C-A81B-6F4E-B6CB-12E8677B8DA0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09" tIns="45705" rIns="91409" bIns="45705"/>
          <a:lstStyle>
            <a:lvl1pPr algn="l" defTabSz="457047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DBFC53E0-ED29-B940-96E4-BB1E81A8C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436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47" indent="0">
              <a:buNone/>
              <a:defRPr sz="2800"/>
            </a:lvl2pPr>
            <a:lvl3pPr marL="914092" indent="0">
              <a:buNone/>
              <a:defRPr sz="2400"/>
            </a:lvl3pPr>
            <a:lvl4pPr marL="1371138" indent="0">
              <a:buNone/>
              <a:defRPr sz="2000"/>
            </a:lvl4pPr>
            <a:lvl5pPr marL="1828184" indent="0">
              <a:buNone/>
              <a:defRPr sz="2000"/>
            </a:lvl5pPr>
            <a:lvl6pPr marL="2285230" indent="0">
              <a:buNone/>
              <a:defRPr sz="2000"/>
            </a:lvl6pPr>
            <a:lvl7pPr marL="2742276" indent="0">
              <a:buNone/>
              <a:defRPr sz="2000"/>
            </a:lvl7pPr>
            <a:lvl8pPr marL="3199323" indent="0">
              <a:buNone/>
              <a:defRPr sz="2000"/>
            </a:lvl8pPr>
            <a:lvl9pPr marL="365636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47" indent="0">
              <a:buNone/>
              <a:defRPr sz="1200"/>
            </a:lvl2pPr>
            <a:lvl3pPr marL="914092" indent="0">
              <a:buNone/>
              <a:defRPr sz="1000"/>
            </a:lvl3pPr>
            <a:lvl4pPr marL="1371138" indent="0">
              <a:buNone/>
              <a:defRPr sz="900"/>
            </a:lvl4pPr>
            <a:lvl5pPr marL="1828184" indent="0">
              <a:buNone/>
              <a:defRPr sz="900"/>
            </a:lvl5pPr>
            <a:lvl6pPr marL="2285230" indent="0">
              <a:buNone/>
              <a:defRPr sz="900"/>
            </a:lvl6pPr>
            <a:lvl7pPr marL="2742276" indent="0">
              <a:buNone/>
              <a:defRPr sz="900"/>
            </a:lvl7pPr>
            <a:lvl8pPr marL="3199323" indent="0">
              <a:buNone/>
              <a:defRPr sz="900"/>
            </a:lvl8pPr>
            <a:lvl9pPr marL="365636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53968BC-29F1-1F45-B84B-BED50ACA6C81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09" tIns="45705" rIns="91409" bIns="45705"/>
          <a:lstStyle>
            <a:lvl1pPr algn="l" defTabSz="457047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CD6E5753-560F-F248-8762-1E390400F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177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E263B01-E454-4D45-A1DF-02CFE5CBBA24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09" tIns="45705" rIns="91409" bIns="45705"/>
          <a:lstStyle>
            <a:lvl1pPr algn="l" defTabSz="457047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6E8F57A8-E8F6-6245-A034-53330D822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5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C09DA-65F0-403C-9950-EF631DBAE5AA}" type="datetime1">
              <a:rPr lang="en-US" smtClean="0"/>
              <a:t>8/27/2014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Acquired Resistance Patient Forum | Sept. 6, 2014 | Boston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5486-8ECC-0A41-859E-5C7C3DF507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67CE0D9-C8D1-CA40-B472-1837A0A3A316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09" tIns="45705" rIns="91409" bIns="45705"/>
          <a:lstStyle>
            <a:lvl1pPr algn="l" defTabSz="457047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D15584D4-C1D0-3646-A283-976AEF0A6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515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MGH_CMY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6278563"/>
            <a:ext cx="17208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Hvd Teaching Affi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6557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6400800" y="5715000"/>
            <a:ext cx="2743200" cy="1143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09" tIns="45705" rIns="91409" bIns="45705"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371600"/>
            <a:ext cx="8001000" cy="2057400"/>
          </a:xfrm>
        </p:spPr>
        <p:txBody>
          <a:bodyPr/>
          <a:lstStyle>
            <a:lvl1pPr>
              <a:defRPr sz="5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4038600"/>
            <a:ext cx="8001000" cy="1143000"/>
          </a:xfrm>
        </p:spPr>
        <p:txBody>
          <a:bodyPr/>
          <a:lstStyle>
            <a:lvl1pPr marL="0" indent="0">
              <a:buFont typeface="Times" charset="0"/>
              <a:buNone/>
              <a:defRPr b="1" i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8633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ancer Center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867400"/>
            <a:ext cx="22860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914400">
              <a:defRPr b="1">
                <a:ea typeface="ＭＳ Ｐゴシック"/>
              </a:defRPr>
            </a:lvl1pPr>
          </a:lstStyle>
          <a:p>
            <a:pPr>
              <a:defRPr/>
            </a:pPr>
            <a:fld id="{9AA86D5B-9C04-CD4A-934E-EE2A534CC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28928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47" indent="0">
              <a:buNone/>
              <a:defRPr sz="1800"/>
            </a:lvl2pPr>
            <a:lvl3pPr marL="914092" indent="0">
              <a:buNone/>
              <a:defRPr sz="1600"/>
            </a:lvl3pPr>
            <a:lvl4pPr marL="1371138" indent="0">
              <a:buNone/>
              <a:defRPr sz="1400"/>
            </a:lvl4pPr>
            <a:lvl5pPr marL="1828184" indent="0">
              <a:buNone/>
              <a:defRPr sz="1400"/>
            </a:lvl5pPr>
            <a:lvl6pPr marL="2285230" indent="0">
              <a:buNone/>
              <a:defRPr sz="1400"/>
            </a:lvl6pPr>
            <a:lvl7pPr marL="2742276" indent="0">
              <a:buNone/>
              <a:defRPr sz="1400"/>
            </a:lvl7pPr>
            <a:lvl8pPr marL="3199323" indent="0">
              <a:buNone/>
              <a:defRPr sz="1400"/>
            </a:lvl8pPr>
            <a:lvl9pPr marL="365636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 defTabSz="914400">
              <a:defRPr b="1">
                <a:ea typeface="ＭＳ Ｐゴシック"/>
              </a:defRPr>
            </a:lvl1pPr>
          </a:lstStyle>
          <a:p>
            <a:pPr>
              <a:defRPr/>
            </a:pPr>
            <a:fld id="{3966B187-2751-CB4B-BA77-A95AD43A3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8955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1529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1529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 defTabSz="914400">
              <a:defRPr b="1">
                <a:ea typeface="ＭＳ Ｐゴシック"/>
              </a:defRPr>
            </a:lvl1pPr>
          </a:lstStyle>
          <a:p>
            <a:pPr>
              <a:defRPr/>
            </a:pPr>
            <a:fld id="{D24BA8E9-5D99-874A-934E-0DEB6272D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6123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7" indent="0">
              <a:buNone/>
              <a:defRPr sz="2000" b="1"/>
            </a:lvl2pPr>
            <a:lvl3pPr marL="914092" indent="0">
              <a:buNone/>
              <a:defRPr sz="1800" b="1"/>
            </a:lvl3pPr>
            <a:lvl4pPr marL="1371138" indent="0">
              <a:buNone/>
              <a:defRPr sz="1600" b="1"/>
            </a:lvl4pPr>
            <a:lvl5pPr marL="1828184" indent="0">
              <a:buNone/>
              <a:defRPr sz="1600" b="1"/>
            </a:lvl5pPr>
            <a:lvl6pPr marL="2285230" indent="0">
              <a:buNone/>
              <a:defRPr sz="1600" b="1"/>
            </a:lvl6pPr>
            <a:lvl7pPr marL="2742276" indent="0">
              <a:buNone/>
              <a:defRPr sz="1600" b="1"/>
            </a:lvl7pPr>
            <a:lvl8pPr marL="3199323" indent="0">
              <a:buNone/>
              <a:defRPr sz="1600" b="1"/>
            </a:lvl8pPr>
            <a:lvl9pPr marL="365636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7" indent="0">
              <a:buNone/>
              <a:defRPr sz="2000" b="1"/>
            </a:lvl2pPr>
            <a:lvl3pPr marL="914092" indent="0">
              <a:buNone/>
              <a:defRPr sz="1800" b="1"/>
            </a:lvl3pPr>
            <a:lvl4pPr marL="1371138" indent="0">
              <a:buNone/>
              <a:defRPr sz="1600" b="1"/>
            </a:lvl4pPr>
            <a:lvl5pPr marL="1828184" indent="0">
              <a:buNone/>
              <a:defRPr sz="1600" b="1"/>
            </a:lvl5pPr>
            <a:lvl6pPr marL="2285230" indent="0">
              <a:buNone/>
              <a:defRPr sz="1600" b="1"/>
            </a:lvl6pPr>
            <a:lvl7pPr marL="2742276" indent="0">
              <a:buNone/>
              <a:defRPr sz="1600" b="1"/>
            </a:lvl7pPr>
            <a:lvl8pPr marL="3199323" indent="0">
              <a:buNone/>
              <a:defRPr sz="1600" b="1"/>
            </a:lvl8pPr>
            <a:lvl9pPr marL="365636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 defTabSz="914400">
              <a:defRPr b="1">
                <a:ea typeface="ＭＳ Ｐゴシック"/>
              </a:defRPr>
            </a:lvl1pPr>
          </a:lstStyle>
          <a:p>
            <a:pPr>
              <a:defRPr/>
            </a:pPr>
            <a:fld id="{10C0C383-9333-BF4D-B08A-C0922FFF9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098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 defTabSz="914400">
              <a:defRPr b="1">
                <a:ea typeface="ＭＳ Ｐゴシック"/>
              </a:defRPr>
            </a:lvl1pPr>
          </a:lstStyle>
          <a:p>
            <a:pPr>
              <a:defRPr/>
            </a:pPr>
            <a:fld id="{C173C206-7622-4E46-BEA1-8B69C7210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803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 defTabSz="914400">
              <a:defRPr b="1">
                <a:ea typeface="ＭＳ Ｐゴシック"/>
              </a:defRPr>
            </a:lvl1pPr>
          </a:lstStyle>
          <a:p>
            <a:pPr>
              <a:defRPr/>
            </a:pPr>
            <a:fld id="{A8E8401B-F8C6-ED40-BCCE-F0CB046B7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925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47" indent="0">
              <a:buNone/>
              <a:defRPr sz="1200"/>
            </a:lvl2pPr>
            <a:lvl3pPr marL="914092" indent="0">
              <a:buNone/>
              <a:defRPr sz="1000"/>
            </a:lvl3pPr>
            <a:lvl4pPr marL="1371138" indent="0">
              <a:buNone/>
              <a:defRPr sz="900"/>
            </a:lvl4pPr>
            <a:lvl5pPr marL="1828184" indent="0">
              <a:buNone/>
              <a:defRPr sz="900"/>
            </a:lvl5pPr>
            <a:lvl6pPr marL="2285230" indent="0">
              <a:buNone/>
              <a:defRPr sz="900"/>
            </a:lvl6pPr>
            <a:lvl7pPr marL="2742276" indent="0">
              <a:buNone/>
              <a:defRPr sz="900"/>
            </a:lvl7pPr>
            <a:lvl8pPr marL="3199323" indent="0">
              <a:buNone/>
              <a:defRPr sz="900"/>
            </a:lvl8pPr>
            <a:lvl9pPr marL="365636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 defTabSz="914400">
              <a:defRPr b="1">
                <a:ea typeface="ＭＳ Ｐゴシック"/>
              </a:defRPr>
            </a:lvl1pPr>
          </a:lstStyle>
          <a:p>
            <a:pPr>
              <a:defRPr/>
            </a:pPr>
            <a:fld id="{FA90351F-4E34-5846-9B97-9F1C6B769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205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47" indent="0">
              <a:buNone/>
              <a:defRPr sz="2800"/>
            </a:lvl2pPr>
            <a:lvl3pPr marL="914092" indent="0">
              <a:buNone/>
              <a:defRPr sz="2400"/>
            </a:lvl3pPr>
            <a:lvl4pPr marL="1371138" indent="0">
              <a:buNone/>
              <a:defRPr sz="2000"/>
            </a:lvl4pPr>
            <a:lvl5pPr marL="1828184" indent="0">
              <a:buNone/>
              <a:defRPr sz="2000"/>
            </a:lvl5pPr>
            <a:lvl6pPr marL="2285230" indent="0">
              <a:buNone/>
              <a:defRPr sz="2000"/>
            </a:lvl6pPr>
            <a:lvl7pPr marL="2742276" indent="0">
              <a:buNone/>
              <a:defRPr sz="2000"/>
            </a:lvl7pPr>
            <a:lvl8pPr marL="3199323" indent="0">
              <a:buNone/>
              <a:defRPr sz="2000"/>
            </a:lvl8pPr>
            <a:lvl9pPr marL="365636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47" indent="0">
              <a:buNone/>
              <a:defRPr sz="1200"/>
            </a:lvl2pPr>
            <a:lvl3pPr marL="914092" indent="0">
              <a:buNone/>
              <a:defRPr sz="1000"/>
            </a:lvl3pPr>
            <a:lvl4pPr marL="1371138" indent="0">
              <a:buNone/>
              <a:defRPr sz="900"/>
            </a:lvl4pPr>
            <a:lvl5pPr marL="1828184" indent="0">
              <a:buNone/>
              <a:defRPr sz="900"/>
            </a:lvl5pPr>
            <a:lvl6pPr marL="2285230" indent="0">
              <a:buNone/>
              <a:defRPr sz="900"/>
            </a:lvl6pPr>
            <a:lvl7pPr marL="2742276" indent="0">
              <a:buNone/>
              <a:defRPr sz="900"/>
            </a:lvl7pPr>
            <a:lvl8pPr marL="3199323" indent="0">
              <a:buNone/>
              <a:defRPr sz="900"/>
            </a:lvl8pPr>
            <a:lvl9pPr marL="365636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 defTabSz="914400">
              <a:defRPr b="1">
                <a:ea typeface="ＭＳ Ｐゴシック"/>
              </a:defRPr>
            </a:lvl1pPr>
          </a:lstStyle>
          <a:p>
            <a:pPr>
              <a:defRPr/>
            </a:pPr>
            <a:fld id="{5A53DF33-0362-8945-97EA-69652AD1A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8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3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90580-23F7-46A3-AA6B-0984DF1501C6}" type="datetime1">
              <a:rPr lang="en-US" smtClean="0"/>
              <a:t>8/27/2014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Acquired Resistance Patient Forum | Sept. 6, 2014 | Boston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85486-8ECC-0A41-859E-5C7C3DF507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458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09" tIns="45705" rIns="91409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458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09" tIns="45705" rIns="91409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9" tIns="45705" rIns="91409" bIns="45705" numCol="1" anchor="t" anchorCtr="0" compatLnSpc="1">
            <a:prstTxWarp prst="textNoShape">
              <a:avLst/>
            </a:prstTxWarp>
          </a:bodyPr>
          <a:lstStyle>
            <a:lvl1pPr algn="l" defTabSz="914092">
              <a:defRPr sz="900" b="0">
                <a:solidFill>
                  <a:srgbClr val="000000"/>
                </a:solidFill>
                <a:latin typeface="Univers 47 CondensedLight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3D94E02-1994-9549-908E-C7493001E8CE}" type="slidenum">
              <a:rPr lang="en-US"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5pPr>
      <a:lvl6pPr marL="457047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6pPr>
      <a:lvl7pPr marL="914092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7pPr>
      <a:lvl8pPr marL="137113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8pPr>
      <a:lvl9pPr marL="1828184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9pPr>
    </p:titleStyle>
    <p:bodyStyle>
      <a:lvl1pPr marL="341313" indent="-341313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Font typeface="Times" charset="0"/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1363" indent="-284163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Char char="–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1413" indent="-227013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Font typeface="Times" charset="0"/>
        <a:buChar char="•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8613" indent="-227013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–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5813" indent="-227013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»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752" indent="-228523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6pPr>
      <a:lvl7pPr marL="2970800" indent="-228523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7pPr>
      <a:lvl8pPr marL="3427845" indent="-228523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8pPr>
      <a:lvl9pPr marL="3884892" indent="-228523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7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92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38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84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30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76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23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69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100" y="1309688"/>
            <a:ext cx="8529638" cy="537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05" rIns="91411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88913"/>
            <a:ext cx="852963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05" rIns="91411" bIns="4570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457053" algn="ctr" rtl="0" fontAlgn="base">
        <a:spcBef>
          <a:spcPct val="0"/>
        </a:spcBef>
        <a:spcAft>
          <a:spcPct val="0"/>
        </a:spcAft>
        <a:defRPr sz="30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102" algn="ctr" rtl="0" fontAlgn="base">
        <a:spcBef>
          <a:spcPct val="0"/>
        </a:spcBef>
        <a:spcAft>
          <a:spcPct val="0"/>
        </a:spcAft>
        <a:defRPr sz="30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155" algn="ctr" rtl="0" fontAlgn="base">
        <a:spcBef>
          <a:spcPct val="0"/>
        </a:spcBef>
        <a:spcAft>
          <a:spcPct val="0"/>
        </a:spcAft>
        <a:defRPr sz="30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207" algn="ctr" rtl="0" fontAlgn="base">
        <a:spcBef>
          <a:spcPct val="0"/>
        </a:spcBef>
        <a:spcAft>
          <a:spcPct val="0"/>
        </a:spcAft>
        <a:defRPr sz="30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0"/>
        </a:spcBef>
        <a:spcAft>
          <a:spcPct val="20000"/>
        </a:spcAft>
        <a:buClr>
          <a:schemeClr val="folHlink"/>
        </a:buClr>
        <a:buFont typeface="Arial" charset="0"/>
        <a:buChar char="●"/>
        <a:defRPr sz="20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74675" indent="-284163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90000"/>
        <a:buFont typeface="Arial" charset="0"/>
        <a:buChar char="–"/>
        <a:defRPr sz="2000" b="1">
          <a:solidFill>
            <a:schemeClr val="tx1"/>
          </a:solidFill>
          <a:latin typeface="+mn-lt"/>
          <a:ea typeface="ＭＳ Ｐゴシック" charset="-128"/>
        </a:defRPr>
      </a:lvl2pPr>
      <a:lvl3pPr marL="855663" indent="-276225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Font typeface="Arial" charset="0"/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3pPr>
      <a:lvl4pPr marL="1208088" indent="-347663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Font typeface="Arial" charset="0"/>
        <a:buChar char="–"/>
        <a:defRPr sz="2000" b="1">
          <a:solidFill>
            <a:schemeClr val="tx1"/>
          </a:solidFill>
          <a:latin typeface="+mn-lt"/>
          <a:ea typeface="ＭＳ Ｐゴシック" charset="-128"/>
        </a:defRPr>
      </a:lvl4pPr>
      <a:lvl5pPr marL="1489075" indent="-276225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Font typeface="Arial" charset="0"/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5pPr>
      <a:lvl6pPr marL="1948818" indent="-279310" algn="l" rtl="0" fontAlgn="base">
        <a:spcBef>
          <a:spcPct val="0"/>
        </a:spcBef>
        <a:spcAft>
          <a:spcPct val="20000"/>
        </a:spcAft>
        <a:buClr>
          <a:schemeClr val="tx1"/>
        </a:buClr>
        <a:buFont typeface="Arial" charset="0"/>
        <a:buChar char="•"/>
        <a:defRPr sz="2000" b="1">
          <a:solidFill>
            <a:schemeClr val="tx1"/>
          </a:solidFill>
          <a:latin typeface="+mn-lt"/>
        </a:defRPr>
      </a:lvl6pPr>
      <a:lvl7pPr marL="2405869" indent="-279310" algn="l" rtl="0" fontAlgn="base">
        <a:spcBef>
          <a:spcPct val="0"/>
        </a:spcBef>
        <a:spcAft>
          <a:spcPct val="20000"/>
        </a:spcAft>
        <a:buClr>
          <a:schemeClr val="tx1"/>
        </a:buClr>
        <a:buFont typeface="Arial" charset="0"/>
        <a:buChar char="•"/>
        <a:defRPr sz="2000" b="1">
          <a:solidFill>
            <a:schemeClr val="tx1"/>
          </a:solidFill>
          <a:latin typeface="+mn-lt"/>
        </a:defRPr>
      </a:lvl7pPr>
      <a:lvl8pPr marL="2862922" indent="-279310" algn="l" rtl="0" fontAlgn="base">
        <a:spcBef>
          <a:spcPct val="0"/>
        </a:spcBef>
        <a:spcAft>
          <a:spcPct val="20000"/>
        </a:spcAft>
        <a:buClr>
          <a:schemeClr val="tx1"/>
        </a:buClr>
        <a:buFont typeface="Arial" charset="0"/>
        <a:buChar char="•"/>
        <a:defRPr sz="2000" b="1">
          <a:solidFill>
            <a:schemeClr val="tx1"/>
          </a:solidFill>
          <a:latin typeface="+mn-lt"/>
        </a:defRPr>
      </a:lvl8pPr>
      <a:lvl9pPr marL="3319972" indent="-279310" algn="l" rtl="0" fontAlgn="base">
        <a:spcBef>
          <a:spcPct val="0"/>
        </a:spcBef>
        <a:spcAft>
          <a:spcPct val="20000"/>
        </a:spcAft>
        <a:buClr>
          <a:schemeClr val="tx1"/>
        </a:buClr>
        <a:buFont typeface="Arial" charset="0"/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3" algn="l" defTabSz="9141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2" algn="l" defTabSz="9141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5" algn="l" defTabSz="9141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7" algn="l" defTabSz="9141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10" algn="l" defTabSz="9141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2" algn="l" defTabSz="9141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3" algn="l" defTabSz="9141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458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09" tIns="45705" rIns="91409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458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09" tIns="45705" rIns="91409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9" tIns="45705" rIns="91409" bIns="45705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Univers 47 CondensedLight" charset="0"/>
              </a:defRPr>
            </a:lvl1pPr>
          </a:lstStyle>
          <a:p>
            <a:pPr defTabSz="91409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B2477B6-8378-944C-B736-A6F4ADE1CDBB}" type="slidenum">
              <a:rPr lang="en-US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defTabSz="91409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5pPr>
      <a:lvl6pPr marL="457047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6pPr>
      <a:lvl7pPr marL="914092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7pPr>
      <a:lvl8pPr marL="137113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8pPr>
      <a:lvl9pPr marL="1828184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9pPr>
    </p:titleStyle>
    <p:bodyStyle>
      <a:lvl1pPr marL="342784" indent="-342784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Font typeface="Times" charset="0"/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701" indent="-285654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Char char="–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616" indent="-228523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Font typeface="Times" charset="0"/>
        <a:buChar char="•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9661" indent="-228523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–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6707" indent="-228523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»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752" indent="-228523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6pPr>
      <a:lvl7pPr marL="2970800" indent="-228523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7pPr>
      <a:lvl8pPr marL="3427845" indent="-228523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8pPr>
      <a:lvl9pPr marL="3884892" indent="-228523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7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92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38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84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30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76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23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69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09" tIns="45705" rIns="91409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83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09" tIns="45705" rIns="91409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09" tIns="45705" rIns="91409" bIns="45705" rtlCol="0" anchor="ctr"/>
          <a:lstStyle>
            <a:lvl1pPr algn="l" defTabSz="457047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F0BE41F5-EB58-7048-816B-A4CCB65A0B71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09" tIns="45705" rIns="91409" bIns="45705" rtlCol="0" anchor="ctr"/>
          <a:lstStyle>
            <a:lvl1pPr algn="ctr" defTabSz="457047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iming>
    <p:tnLst>
      <p:par>
        <p:cTn id="1" dur="indefinite" restart="never" nodeType="tmRoot"/>
      </p:par>
    </p:tnLst>
  </p:timing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3752" indent="-228523" algn="l" defTabSz="4570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00" indent="-228523" algn="l" defTabSz="4570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45" indent="-228523" algn="l" defTabSz="4570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92" indent="-228523" algn="l" defTabSz="4570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7" algn="l" defTabSz="4570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92" algn="l" defTabSz="4570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38" algn="l" defTabSz="4570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84" algn="l" defTabSz="4570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30" algn="l" defTabSz="4570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76" algn="l" defTabSz="4570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23" algn="l" defTabSz="4570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69" algn="l" defTabSz="4570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100" y="1309688"/>
            <a:ext cx="8529638" cy="537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05" rIns="91411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88913"/>
            <a:ext cx="852963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05" rIns="91411" bIns="4570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457053" algn="ctr" rtl="0" fontAlgn="base">
        <a:spcBef>
          <a:spcPct val="0"/>
        </a:spcBef>
        <a:spcAft>
          <a:spcPct val="0"/>
        </a:spcAft>
        <a:defRPr sz="30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102" algn="ctr" rtl="0" fontAlgn="base">
        <a:spcBef>
          <a:spcPct val="0"/>
        </a:spcBef>
        <a:spcAft>
          <a:spcPct val="0"/>
        </a:spcAft>
        <a:defRPr sz="30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155" algn="ctr" rtl="0" fontAlgn="base">
        <a:spcBef>
          <a:spcPct val="0"/>
        </a:spcBef>
        <a:spcAft>
          <a:spcPct val="0"/>
        </a:spcAft>
        <a:defRPr sz="30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207" algn="ctr" rtl="0" fontAlgn="base">
        <a:spcBef>
          <a:spcPct val="0"/>
        </a:spcBef>
        <a:spcAft>
          <a:spcPct val="0"/>
        </a:spcAft>
        <a:defRPr sz="30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0"/>
        </a:spcBef>
        <a:spcAft>
          <a:spcPct val="20000"/>
        </a:spcAft>
        <a:buClr>
          <a:schemeClr val="folHlink"/>
        </a:buClr>
        <a:buFont typeface="Arial" charset="0"/>
        <a:buChar char="●"/>
        <a:defRPr sz="20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74675" indent="-284163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90000"/>
        <a:buFont typeface="Arial" charset="0"/>
        <a:buChar char="–"/>
        <a:defRPr sz="2000" b="1">
          <a:solidFill>
            <a:schemeClr val="tx1"/>
          </a:solidFill>
          <a:latin typeface="+mn-lt"/>
          <a:ea typeface="ＭＳ Ｐゴシック" charset="-128"/>
        </a:defRPr>
      </a:lvl2pPr>
      <a:lvl3pPr marL="855663" indent="-276225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Font typeface="Arial" charset="0"/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3pPr>
      <a:lvl4pPr marL="1208088" indent="-347663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Font typeface="Arial" charset="0"/>
        <a:buChar char="–"/>
        <a:defRPr sz="2000" b="1">
          <a:solidFill>
            <a:schemeClr val="tx1"/>
          </a:solidFill>
          <a:latin typeface="+mn-lt"/>
          <a:ea typeface="ＭＳ Ｐゴシック" charset="-128"/>
        </a:defRPr>
      </a:lvl4pPr>
      <a:lvl5pPr marL="1489075" indent="-276225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Font typeface="Arial" charset="0"/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5pPr>
      <a:lvl6pPr marL="1948818" indent="-279310" algn="l" rtl="0" fontAlgn="base">
        <a:spcBef>
          <a:spcPct val="0"/>
        </a:spcBef>
        <a:spcAft>
          <a:spcPct val="20000"/>
        </a:spcAft>
        <a:buClr>
          <a:schemeClr val="tx1"/>
        </a:buClr>
        <a:buFont typeface="Arial" charset="0"/>
        <a:buChar char="•"/>
        <a:defRPr sz="2000" b="1">
          <a:solidFill>
            <a:schemeClr val="tx1"/>
          </a:solidFill>
          <a:latin typeface="+mn-lt"/>
        </a:defRPr>
      </a:lvl6pPr>
      <a:lvl7pPr marL="2405869" indent="-279310" algn="l" rtl="0" fontAlgn="base">
        <a:spcBef>
          <a:spcPct val="0"/>
        </a:spcBef>
        <a:spcAft>
          <a:spcPct val="20000"/>
        </a:spcAft>
        <a:buClr>
          <a:schemeClr val="tx1"/>
        </a:buClr>
        <a:buFont typeface="Arial" charset="0"/>
        <a:buChar char="•"/>
        <a:defRPr sz="2000" b="1">
          <a:solidFill>
            <a:schemeClr val="tx1"/>
          </a:solidFill>
          <a:latin typeface="+mn-lt"/>
        </a:defRPr>
      </a:lvl7pPr>
      <a:lvl8pPr marL="2862922" indent="-279310" algn="l" rtl="0" fontAlgn="base">
        <a:spcBef>
          <a:spcPct val="0"/>
        </a:spcBef>
        <a:spcAft>
          <a:spcPct val="20000"/>
        </a:spcAft>
        <a:buClr>
          <a:schemeClr val="tx1"/>
        </a:buClr>
        <a:buFont typeface="Arial" charset="0"/>
        <a:buChar char="•"/>
        <a:defRPr sz="2000" b="1">
          <a:solidFill>
            <a:schemeClr val="tx1"/>
          </a:solidFill>
          <a:latin typeface="+mn-lt"/>
        </a:defRPr>
      </a:lvl8pPr>
      <a:lvl9pPr marL="3319972" indent="-279310" algn="l" rtl="0" fontAlgn="base">
        <a:spcBef>
          <a:spcPct val="0"/>
        </a:spcBef>
        <a:spcAft>
          <a:spcPct val="20000"/>
        </a:spcAft>
        <a:buClr>
          <a:schemeClr val="tx1"/>
        </a:buClr>
        <a:buFont typeface="Arial" charset="0"/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3" algn="l" defTabSz="9141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2" algn="l" defTabSz="9141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5" algn="l" defTabSz="9141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7" algn="l" defTabSz="9141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10" algn="l" defTabSz="9141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2" algn="l" defTabSz="9141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3" algn="l" defTabSz="9141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9" tIns="45705" rIns="91409" bIns="4570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09" tIns="45705" rIns="91409" bIns="457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09" tIns="45705" rIns="91409" bIns="4570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47"/>
            <a:fld id="{F4AC87FC-FB2D-0A47-B52B-5FE68378203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047"/>
              <a:t>8/27/2014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09" tIns="45705" rIns="91409" bIns="4570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47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622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defTabSz="45704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84" indent="-342784" algn="l" defTabSz="45704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01" indent="-285654" algn="l" defTabSz="45704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16" indent="-228523" algn="l" defTabSz="45704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61" indent="-228523" algn="l" defTabSz="45704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07" indent="-228523" algn="l" defTabSz="45704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52" indent="-228523" algn="l" defTabSz="4570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00" indent="-228523" algn="l" defTabSz="4570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45" indent="-228523" algn="l" defTabSz="4570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92" indent="-228523" algn="l" defTabSz="4570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7" algn="l" defTabSz="4570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92" algn="l" defTabSz="4570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38" algn="l" defTabSz="4570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84" algn="l" defTabSz="4570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30" algn="l" defTabSz="4570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76" algn="l" defTabSz="4570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23" algn="l" defTabSz="4570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69" algn="l" defTabSz="4570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rgbClr val="000048"/>
            </a:gs>
            <a:gs pos="100000">
              <a:srgbClr val="0000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100" y="1309688"/>
            <a:ext cx="8529638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05" rIns="91409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88914"/>
            <a:ext cx="852963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05" rIns="91409" bIns="4570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4325" y="62245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 defTabSz="914092" fontAlgn="base">
              <a:spcBef>
                <a:spcPct val="0"/>
              </a:spcBef>
              <a:spcAft>
                <a:spcPct val="0"/>
              </a:spcAft>
              <a:defRPr/>
            </a:pPr>
            <a:fld id="{56652DB9-4DDA-4866-9555-CC513CBF5E21}" type="datetimeFigureOut">
              <a:rPr lang="en-GB" b="1" smtClean="0">
                <a:solidFill>
                  <a:srgbClr val="FFFFFF"/>
                </a:solidFill>
              </a:rPr>
              <a:pPr defTabSz="914092" fontAlgn="base">
                <a:spcBef>
                  <a:spcPct val="0"/>
                </a:spcBef>
                <a:spcAft>
                  <a:spcPct val="0"/>
                </a:spcAft>
                <a:defRPr/>
              </a:pPr>
              <a:t>27/08/2014</a:t>
            </a:fld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27725" y="62245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dirty="0">
                <a:latin typeface="Arial" pitchFamily="34" charset="0"/>
                <a:cs typeface="+mn-cs"/>
              </a:defRPr>
            </a:lvl1pPr>
          </a:lstStyle>
          <a:p>
            <a:pPr defTabSz="914092"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047" algn="ctr" rtl="0" fontAlgn="base">
        <a:spcBef>
          <a:spcPct val="0"/>
        </a:spcBef>
        <a:spcAft>
          <a:spcPct val="0"/>
        </a:spcAft>
        <a:defRPr sz="30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092" algn="ctr" rtl="0" fontAlgn="base">
        <a:spcBef>
          <a:spcPct val="0"/>
        </a:spcBef>
        <a:spcAft>
          <a:spcPct val="0"/>
        </a:spcAft>
        <a:defRPr sz="30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138" algn="ctr" rtl="0" fontAlgn="base">
        <a:spcBef>
          <a:spcPct val="0"/>
        </a:spcBef>
        <a:spcAft>
          <a:spcPct val="0"/>
        </a:spcAft>
        <a:defRPr sz="30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184" algn="ctr" rtl="0" fontAlgn="base">
        <a:spcBef>
          <a:spcPct val="0"/>
        </a:spcBef>
        <a:spcAft>
          <a:spcPct val="0"/>
        </a:spcAft>
        <a:defRPr sz="30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288829" indent="-288829" algn="l" rtl="0" eaLnBrk="0" fontAlgn="base" hangingPunct="0">
        <a:spcBef>
          <a:spcPct val="0"/>
        </a:spcBef>
        <a:spcAft>
          <a:spcPts val="600"/>
        </a:spcAft>
        <a:buClr>
          <a:schemeClr val="folHlink"/>
        </a:buClr>
        <a:buFont typeface="Arial" pitchFamily="34" charset="0"/>
        <a:buChar char="●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77655" indent="-287241" algn="l" rtl="0" eaLnBrk="0" fontAlgn="base" hangingPunct="0">
        <a:spcBef>
          <a:spcPct val="0"/>
        </a:spcBef>
        <a:spcAft>
          <a:spcPts val="600"/>
        </a:spcAft>
        <a:buClr>
          <a:schemeClr val="tx1"/>
        </a:buClr>
        <a:buSzPct val="90000"/>
        <a:buFont typeface="Arial" pitchFamily="34" charset="0"/>
        <a:buChar char="–"/>
        <a:defRPr sz="2000" b="1">
          <a:solidFill>
            <a:schemeClr val="tx1"/>
          </a:solidFill>
          <a:latin typeface="+mn-lt"/>
        </a:defRPr>
      </a:lvl2pPr>
      <a:lvl3pPr marL="858547" indent="-279307" algn="l" rtl="0" eaLnBrk="0" fontAlgn="base" hangingPunct="0">
        <a:spcBef>
          <a:spcPct val="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b="1">
          <a:solidFill>
            <a:schemeClr val="tx1"/>
          </a:solidFill>
          <a:latin typeface="+mn-lt"/>
        </a:defRPr>
      </a:lvl3pPr>
      <a:lvl4pPr marL="1210855" indent="-350719" algn="l" rtl="0" eaLnBrk="0" fontAlgn="base" hangingPunct="0">
        <a:spcBef>
          <a:spcPct val="0"/>
        </a:spcBef>
        <a:spcAft>
          <a:spcPts val="600"/>
        </a:spcAft>
        <a:buClr>
          <a:schemeClr val="tx1"/>
        </a:buClr>
        <a:buFont typeface="Arial" pitchFamily="34" charset="0"/>
        <a:buChar char="–"/>
        <a:defRPr sz="2000" b="1">
          <a:solidFill>
            <a:schemeClr val="tx1"/>
          </a:solidFill>
          <a:latin typeface="+mn-lt"/>
        </a:defRPr>
      </a:lvl4pPr>
      <a:lvl5pPr marL="1491749" indent="-279307" algn="l" rtl="0" eaLnBrk="0" fontAlgn="base" hangingPunct="0">
        <a:spcBef>
          <a:spcPct val="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b="1">
          <a:solidFill>
            <a:schemeClr val="tx1"/>
          </a:solidFill>
          <a:latin typeface="+mn-lt"/>
        </a:defRPr>
      </a:lvl5pPr>
      <a:lvl6pPr marL="1948793" indent="-279307" algn="l" rtl="0" fontAlgn="base">
        <a:spcBef>
          <a:spcPct val="0"/>
        </a:spcBef>
        <a:spcAft>
          <a:spcPct val="20000"/>
        </a:spcAft>
        <a:buClr>
          <a:schemeClr val="tx1"/>
        </a:buClr>
        <a:buFont typeface="Arial" pitchFamily="34" charset="0"/>
        <a:buChar char="•"/>
        <a:defRPr sz="2000" b="1">
          <a:solidFill>
            <a:schemeClr val="tx1"/>
          </a:solidFill>
          <a:latin typeface="+mn-lt"/>
        </a:defRPr>
      </a:lvl6pPr>
      <a:lvl7pPr marL="2405840" indent="-279307" algn="l" rtl="0" fontAlgn="base">
        <a:spcBef>
          <a:spcPct val="0"/>
        </a:spcBef>
        <a:spcAft>
          <a:spcPct val="20000"/>
        </a:spcAft>
        <a:buClr>
          <a:schemeClr val="tx1"/>
        </a:buClr>
        <a:buFont typeface="Arial" pitchFamily="34" charset="0"/>
        <a:buChar char="•"/>
        <a:defRPr sz="2000" b="1">
          <a:solidFill>
            <a:schemeClr val="tx1"/>
          </a:solidFill>
          <a:latin typeface="+mn-lt"/>
        </a:defRPr>
      </a:lvl7pPr>
      <a:lvl8pPr marL="2862886" indent="-279307" algn="l" rtl="0" fontAlgn="base">
        <a:spcBef>
          <a:spcPct val="0"/>
        </a:spcBef>
        <a:spcAft>
          <a:spcPct val="20000"/>
        </a:spcAft>
        <a:buClr>
          <a:schemeClr val="tx1"/>
        </a:buClr>
        <a:buFont typeface="Arial" pitchFamily="34" charset="0"/>
        <a:buChar char="•"/>
        <a:defRPr sz="2000" b="1">
          <a:solidFill>
            <a:schemeClr val="tx1"/>
          </a:solidFill>
          <a:latin typeface="+mn-lt"/>
        </a:defRPr>
      </a:lvl8pPr>
      <a:lvl9pPr marL="3319931" indent="-279307" algn="l" rtl="0" fontAlgn="base">
        <a:spcBef>
          <a:spcPct val="0"/>
        </a:spcBef>
        <a:spcAft>
          <a:spcPct val="20000"/>
        </a:spcAft>
        <a:buClr>
          <a:schemeClr val="tx1"/>
        </a:buClr>
        <a:buFont typeface="Arial" pitchFamily="34" charset="0"/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7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92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38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84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30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76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23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69" algn="l" defTabSz="914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49"/>
            <a:fld id="{FE47D257-994C-C645-95A2-2110667C7F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149"/>
              <a:t>8/27/2014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49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49"/>
            <a:fld id="{31BC2F9D-4640-C64C-9436-F9CA73335F1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149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45714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45714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7" indent="-285718" algn="l" defTabSz="45714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2" indent="-228574" algn="l" defTabSz="45714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20" indent="-228574" algn="l" defTabSz="45714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9" indent="-228574" algn="l" defTabSz="45714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7" indent="-228574" algn="l" defTabSz="45714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7" indent="-228574" algn="l" defTabSz="45714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5" indent="-228574" algn="l" defTabSz="45714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4" indent="-228574" algn="l" defTabSz="45714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4571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7" algn="l" defTabSz="4571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4571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4" algn="l" defTabSz="4571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3" algn="l" defTabSz="4571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2" algn="l" defTabSz="4571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1" algn="l" defTabSz="4571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0" algn="l" defTabSz="4571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itle Placeholder 1"/>
          <p:cNvSpPr>
            <a:spLocks noGrp="1"/>
          </p:cNvSpPr>
          <p:nvPr>
            <p:ph type="title"/>
          </p:nvPr>
        </p:nvSpPr>
        <p:spPr bwMode="auto">
          <a:xfrm>
            <a:off x="266700" y="269875"/>
            <a:ext cx="849312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73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6700" y="1371600"/>
            <a:ext cx="849312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550" y="6369050"/>
            <a:ext cx="5373688" cy="269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white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Presented by: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6700" y="6369050"/>
            <a:ext cx="381000" cy="269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white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44D719DA-C40A-FB48-B650-8BBA4895BC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9C52A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8366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22937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2133600"/>
            <a:ext cx="82296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229380" name="Immagine 6" descr="esmo2012-logo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25146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CasellaDiTesto 5"/>
          <p:cNvSpPr txBox="1">
            <a:spLocks noChangeArrowheads="1"/>
          </p:cNvSpPr>
          <p:nvPr userDrawn="1"/>
        </p:nvSpPr>
        <p:spPr bwMode="auto">
          <a:xfrm>
            <a:off x="6781800" y="6248400"/>
            <a:ext cx="18288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smtClean="0">
                <a:solidFill>
                  <a:srgbClr val="E46C0A"/>
                </a:solidFill>
                <a:cs typeface="ＭＳ Ｐゴシック"/>
              </a:rPr>
              <a:t>www.esmo2012.org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1A5028"/>
        </a:buClr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1A5028"/>
        </a:buClr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1A5028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1A5028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1A5028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458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458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rgbClr val="000000"/>
                </a:solidFill>
                <a:latin typeface="Univers 47 CondensedLight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C90B8D7-7DD4-FE4B-91CB-329FD8B4C3C1}" type="slidenum">
              <a:rPr lang="en-US"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Font typeface="Times" charset="0"/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Char char="–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Font typeface="Times" charset="0"/>
        <a:buChar char="•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–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»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09" tIns="45705" rIns="91409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52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09" tIns="45705" rIns="91409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09" tIns="45705" rIns="91409" bIns="45705" rtlCol="0" anchor="ctr"/>
          <a:lstStyle>
            <a:lvl1pPr algn="l" defTabSz="457047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DF14FE18-DB14-4340-B9C8-15F6BD8B2D1D}" type="datetimeFigureOut">
              <a:rPr lang="en-US"/>
              <a:pPr>
                <a:defRPr/>
              </a:pPr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09" tIns="45705" rIns="91409" bIns="45705" rtlCol="0" anchor="ctr"/>
          <a:lstStyle>
            <a:lvl1pPr algn="ctr" defTabSz="457047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iming>
    <p:tnLst>
      <p:par>
        <p:cTn id="1" dur="indefinite" restart="never" nodeType="tmRoot"/>
      </p:par>
    </p:tnLst>
  </p:timing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3752" indent="-228523" algn="l" defTabSz="4570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00" indent="-228523" algn="l" defTabSz="4570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45" indent="-228523" algn="l" defTabSz="4570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92" indent="-228523" algn="l" defTabSz="4570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7" algn="l" defTabSz="4570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92" algn="l" defTabSz="4570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38" algn="l" defTabSz="4570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84" algn="l" defTabSz="4570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30" algn="l" defTabSz="4570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76" algn="l" defTabSz="4570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23" algn="l" defTabSz="4570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69" algn="l" defTabSz="4570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28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oleObject" Target="../embeddings/Microsoft_Excel_97-2003_Worksheet1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owerPoint_ope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193" y="5649247"/>
            <a:ext cx="860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Acquired Resistance Patient Forum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44265" y="6509406"/>
            <a:ext cx="8602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September 6, 2014 | Boston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226509" y="6080534"/>
            <a:ext cx="860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 ALK, ROS1 &amp; EGFR Lung Cancers</a:t>
            </a:r>
            <a:endParaRPr lang="en-US" sz="105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52921" y="6484008"/>
            <a:ext cx="341790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0574" y="3960341"/>
            <a:ext cx="8269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Current and Emerging Approaches to Acquired Resistance for ALK/ROS1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5593" y="5154065"/>
            <a:ext cx="860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Alice T. Shaw, MD PhD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29" name="Title 1"/>
          <p:cNvSpPr>
            <a:spLocks noGrp="1"/>
          </p:cNvSpPr>
          <p:nvPr>
            <p:ph type="title"/>
          </p:nvPr>
        </p:nvSpPr>
        <p:spPr>
          <a:xfrm>
            <a:off x="484188" y="125413"/>
            <a:ext cx="8229600" cy="1143000"/>
          </a:xfrm>
        </p:spPr>
        <p:txBody>
          <a:bodyPr/>
          <a:lstStyle/>
          <a:p>
            <a:r>
              <a:rPr lang="en-GB" sz="2800" b="1" dirty="0" smtClean="0">
                <a:solidFill>
                  <a:srgbClr val="000090"/>
                </a:solidFill>
                <a:latin typeface="Arial" charset="0"/>
                <a:ea typeface="ＭＳ Ｐゴシック" charset="0"/>
                <a:cs typeface="Arial" charset="0"/>
              </a:rPr>
              <a:t>Similar Efficacy with </a:t>
            </a:r>
            <a:r>
              <a:rPr lang="en-GB" sz="2800" b="1" dirty="0" err="1" smtClean="0">
                <a:solidFill>
                  <a:srgbClr val="000090"/>
                </a:solidFill>
                <a:latin typeface="Arial" charset="0"/>
                <a:ea typeface="ＭＳ Ｐゴシック" charset="0"/>
                <a:cs typeface="Arial" charset="0"/>
              </a:rPr>
              <a:t>Alectinib</a:t>
            </a:r>
            <a:endParaRPr lang="en-GB" sz="2800" b="1" dirty="0">
              <a:solidFill>
                <a:srgbClr val="00009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26275" y="6273800"/>
            <a:ext cx="1906588" cy="276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11897" y="6373832"/>
            <a:ext cx="289672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err="1" smtClean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Gadgeel</a:t>
            </a:r>
            <a:r>
              <a:rPr lang="en-US" sz="1200" dirty="0" smtClean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et al., </a:t>
            </a:r>
            <a:r>
              <a:rPr lang="en-US" sz="1200" dirty="0" smtClean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Lancet </a:t>
            </a:r>
            <a:r>
              <a:rPr lang="en-US" sz="1200" dirty="0" err="1" smtClean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Onc</a:t>
            </a:r>
            <a:r>
              <a:rPr lang="en-US" sz="1200" dirty="0" smtClean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 2014, online</a:t>
            </a:r>
            <a:endParaRPr lang="en-US" sz="1200" dirty="0">
              <a:solidFill>
                <a:prstClr val="black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04136" name="Rectangle 2"/>
          <p:cNvSpPr>
            <a:spLocks noChangeArrowheads="1"/>
          </p:cNvSpPr>
          <p:nvPr/>
        </p:nvSpPr>
        <p:spPr bwMode="auto">
          <a:xfrm>
            <a:off x="254000" y="5880100"/>
            <a:ext cx="2679700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alectinibWF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37" y="1518033"/>
            <a:ext cx="7343171" cy="428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2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EGFR TKIs are Superior to First-Line Chemotherapy in EGFR+ Patients</a:t>
            </a:r>
          </a:p>
        </p:txBody>
      </p:sp>
      <p:graphicFrame>
        <p:nvGraphicFramePr>
          <p:cNvPr id="50278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7199616"/>
              </p:ext>
            </p:extLst>
          </p:nvPr>
        </p:nvGraphicFramePr>
        <p:xfrm>
          <a:off x="177800" y="1524000"/>
          <a:ext cx="8813801" cy="4806950"/>
        </p:xfrm>
        <a:graphic>
          <a:graphicData uri="http://schemas.openxmlformats.org/drawingml/2006/table">
            <a:tbl>
              <a:tblPr/>
              <a:tblGrid>
                <a:gridCol w="1409700"/>
                <a:gridCol w="1270000"/>
                <a:gridCol w="2171700"/>
                <a:gridCol w="1066799"/>
                <a:gridCol w="1079500"/>
                <a:gridCol w="1816102"/>
              </a:tblGrid>
              <a:tr h="7773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ALK TKI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Company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ORR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PFS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CNS activity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Side</a:t>
                      </a:r>
                      <a:r>
                        <a:rPr lang="en-US" sz="1800" b="1" baseline="0" dirty="0" smtClean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effects/other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/>
                    </a:solidFill>
                  </a:tcPr>
                </a:tc>
              </a:tr>
              <a:tr h="1328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Ceritinib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(LDK378)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Novartis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55%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(89 of 163)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confirmed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6.9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mos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Yes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GI side effects are common.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750 mg is RP2D and MTD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</a:tr>
              <a:tr h="1176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Alectinib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(CH5424802)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Roche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55%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(24 of 44)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unconfirmed and confirmed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N/A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Yes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Well tolerated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RP2D is 600 mg bid, not at MTD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</a:tr>
              <a:tr h="1524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AP26113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Ariad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69%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(35 of 51)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unconfirmed and confirmed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10.9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mos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Yes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Well tolerated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10-15% early pulmonary toxicity, including gr5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</a:tr>
            </a:tbl>
          </a:graphicData>
        </a:graphic>
      </p:graphicFrame>
      <p:sp>
        <p:nvSpPr>
          <p:cNvPr id="460839" name="Title 3"/>
          <p:cNvSpPr txBox="1">
            <a:spLocks/>
          </p:cNvSpPr>
          <p:nvPr/>
        </p:nvSpPr>
        <p:spPr bwMode="auto">
          <a:xfrm>
            <a:off x="558800" y="165100"/>
            <a:ext cx="8064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90"/>
                </a:solidFill>
                <a:cs typeface="Arial" charset="0"/>
              </a:rPr>
              <a:t>Comparison of Next Generation ALK TKIs in </a:t>
            </a:r>
            <a:r>
              <a:rPr lang="en-US" sz="2800" dirty="0" err="1" smtClean="0">
                <a:solidFill>
                  <a:srgbClr val="000090"/>
                </a:solidFill>
                <a:cs typeface="Arial" charset="0"/>
              </a:rPr>
              <a:t>Crizotinib</a:t>
            </a:r>
            <a:r>
              <a:rPr lang="en-US" sz="2800" dirty="0" smtClean="0">
                <a:solidFill>
                  <a:srgbClr val="000090"/>
                </a:solidFill>
                <a:cs typeface="Arial" charset="0"/>
              </a:rPr>
              <a:t>-Resistant ALK+ NSCLC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7178532" y="1524000"/>
            <a:ext cx="1813069" cy="4806950"/>
          </a:xfrm>
          <a:prstGeom prst="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54092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08307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PowerPoint_white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8355" y="874671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55411" y="2225295"/>
            <a:ext cx="79355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767"/>
                </a:solidFill>
                <a:latin typeface="Arial"/>
                <a:cs typeface="Arial"/>
              </a:rPr>
              <a:t>Next Generation ALK Inhibitors Are Active in the CNS</a:t>
            </a:r>
            <a:endParaRPr lang="en-US" sz="3200" b="1" dirty="0">
              <a:solidFill>
                <a:srgbClr val="FF676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967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3" name="Rectangle 10"/>
          <p:cNvSpPr>
            <a:spLocks noChangeArrowheads="1"/>
          </p:cNvSpPr>
          <p:nvPr/>
        </p:nvSpPr>
        <p:spPr bwMode="auto">
          <a:xfrm>
            <a:off x="0" y="0"/>
            <a:ext cx="9144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9" tIns="45705" rIns="91409" bIns="45705" anchor="ctr"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00"/>
              </a:solidFill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3724" name="Rectangle 12"/>
          <p:cNvSpPr>
            <a:spLocks noChangeArrowheads="1"/>
          </p:cNvSpPr>
          <p:nvPr/>
        </p:nvSpPr>
        <p:spPr bwMode="gray">
          <a:xfrm>
            <a:off x="71438" y="204788"/>
            <a:ext cx="84915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rgbClr val="000000">
                <a:alpha val="74998"/>
              </a:srgbClr>
            </a:outerShdw>
          </a:effectLst>
        </p:spPr>
        <p:txBody>
          <a:bodyPr lIns="91409" tIns="45705" rIns="91409" bIns="45705" anchor="ctr">
            <a:spAutoFit/>
          </a:bodyPr>
          <a:lstStyle/>
          <a:p>
            <a:pPr defTabSz="91409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FF"/>
              </a:solidFill>
              <a:latin typeface="Lucida Grande" charset="0"/>
              <a:ea typeface="Arial Unicode MS" charset="0"/>
              <a:cs typeface="Arial Unicode MS" charset="0"/>
            </a:endParaRPr>
          </a:p>
        </p:txBody>
      </p:sp>
      <p:sp>
        <p:nvSpPr>
          <p:cNvPr id="417795" name="Title 3"/>
          <p:cNvSpPr txBox="1">
            <a:spLocks/>
          </p:cNvSpPr>
          <p:nvPr/>
        </p:nvSpPr>
        <p:spPr bwMode="auto">
          <a:xfrm>
            <a:off x="355600" y="152400"/>
            <a:ext cx="8432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09" tIns="45705" rIns="91409" bIns="45705" anchor="ctr"/>
          <a:lstStyle>
            <a:lvl1pPr defTabSz="9128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90"/>
                </a:solidFill>
                <a:cs typeface="Arial" charset="0"/>
              </a:rPr>
              <a:t>Frequent Relapses in the CNS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051050" y="6137275"/>
            <a:ext cx="9286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9" tIns="45705" rIns="91409" bIns="45705">
            <a:spAutoFit/>
          </a:bodyPr>
          <a:lstStyle/>
          <a:p>
            <a:pPr defTabSz="91409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Baseline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5397500" y="6137275"/>
            <a:ext cx="25193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9" tIns="45705" rIns="91409" bIns="45705">
            <a:spAutoFit/>
          </a:bodyPr>
          <a:lstStyle/>
          <a:p>
            <a:pPr defTabSz="91409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After 9 months of </a:t>
            </a:r>
            <a:r>
              <a:rPr lang="en-US" sz="14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crizotinib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417798" name="Picture 1" descr="precriz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6" t="3287" r="7903" b="2158"/>
          <a:stretch>
            <a:fillRect/>
          </a:stretch>
        </p:blipFill>
        <p:spPr bwMode="auto">
          <a:xfrm>
            <a:off x="762000" y="1397000"/>
            <a:ext cx="3695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799" name="Picture 2" descr="postcriz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2" t="8627" r="6622"/>
          <a:stretch>
            <a:fillRect/>
          </a:stretch>
        </p:blipFill>
        <p:spPr bwMode="auto">
          <a:xfrm>
            <a:off x="4622800" y="1384300"/>
            <a:ext cx="380365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7800" name="Straight Arrow Connector 19"/>
          <p:cNvCxnSpPr>
            <a:cxnSpLocks noChangeShapeType="1"/>
          </p:cNvCxnSpPr>
          <p:nvPr/>
        </p:nvCxnSpPr>
        <p:spPr bwMode="auto">
          <a:xfrm flipH="1">
            <a:off x="7162800" y="3594100"/>
            <a:ext cx="228600" cy="152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7801" name="Straight Arrow Connector 19"/>
          <p:cNvCxnSpPr>
            <a:cxnSpLocks noChangeShapeType="1"/>
          </p:cNvCxnSpPr>
          <p:nvPr/>
        </p:nvCxnSpPr>
        <p:spPr bwMode="auto">
          <a:xfrm flipH="1">
            <a:off x="7061200" y="1892300"/>
            <a:ext cx="228600" cy="152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7802" name="Straight Arrow Connector 19"/>
          <p:cNvCxnSpPr>
            <a:cxnSpLocks noChangeShapeType="1"/>
          </p:cNvCxnSpPr>
          <p:nvPr/>
        </p:nvCxnSpPr>
        <p:spPr bwMode="auto">
          <a:xfrm flipV="1">
            <a:off x="5753100" y="2336800"/>
            <a:ext cx="228600" cy="152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7803" name="Straight Arrow Connector 19"/>
          <p:cNvCxnSpPr>
            <a:cxnSpLocks noChangeShapeType="1"/>
          </p:cNvCxnSpPr>
          <p:nvPr/>
        </p:nvCxnSpPr>
        <p:spPr bwMode="auto">
          <a:xfrm>
            <a:off x="4889500" y="2578100"/>
            <a:ext cx="228600" cy="152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7804" name="Straight Arrow Connector 19"/>
          <p:cNvCxnSpPr>
            <a:cxnSpLocks noChangeShapeType="1"/>
          </p:cNvCxnSpPr>
          <p:nvPr/>
        </p:nvCxnSpPr>
        <p:spPr bwMode="auto">
          <a:xfrm>
            <a:off x="6134100" y="3073400"/>
            <a:ext cx="228600" cy="152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7805" name="Straight Arrow Connector 19"/>
          <p:cNvCxnSpPr>
            <a:cxnSpLocks noChangeShapeType="1"/>
          </p:cNvCxnSpPr>
          <p:nvPr/>
        </p:nvCxnSpPr>
        <p:spPr bwMode="auto">
          <a:xfrm>
            <a:off x="5702300" y="3429000"/>
            <a:ext cx="228600" cy="152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1" name="Title 2"/>
          <p:cNvSpPr>
            <a:spLocks noGrp="1"/>
          </p:cNvSpPr>
          <p:nvPr>
            <p:ph type="title"/>
          </p:nvPr>
        </p:nvSpPr>
        <p:spPr>
          <a:xfrm>
            <a:off x="596900" y="288925"/>
            <a:ext cx="8051800" cy="968375"/>
          </a:xfrm>
        </p:spPr>
        <p:txBody>
          <a:bodyPr/>
          <a:lstStyle/>
          <a:p>
            <a:r>
              <a:rPr lang="en-US">
                <a:solidFill>
                  <a:srgbClr val="00009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Uncommon Sites of CNS Metastasis are Becoming More Common</a:t>
            </a:r>
          </a:p>
        </p:txBody>
      </p:sp>
      <p:pic>
        <p:nvPicPr>
          <p:cNvPr id="471042" name="Picture 2" descr="CNS_S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11300"/>
            <a:ext cx="4991100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6299200" y="6475413"/>
            <a:ext cx="27908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9" tIns="45705" rIns="91409" bIns="45705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047">
              <a:defRPr/>
            </a:pPr>
            <a:r>
              <a:rPr lang="en-US" b="0" dirty="0" err="1" smtClean="0">
                <a:solidFill>
                  <a:prstClr val="black"/>
                </a:solidFill>
                <a:cs typeface="ＭＳ Ｐゴシック" charset="0"/>
              </a:rPr>
              <a:t>Gainor</a:t>
            </a:r>
            <a:r>
              <a:rPr lang="en-US" b="0" dirty="0" smtClean="0">
                <a:solidFill>
                  <a:prstClr val="black"/>
                </a:solidFill>
                <a:cs typeface="ＭＳ Ｐゴシック" charset="0"/>
              </a:rPr>
              <a:t> et </a:t>
            </a:r>
            <a:r>
              <a:rPr lang="en-US" b="0" dirty="0">
                <a:solidFill>
                  <a:prstClr val="black"/>
                </a:solidFill>
                <a:cs typeface="ＭＳ Ｐゴシック" charset="0"/>
              </a:rPr>
              <a:t>al., </a:t>
            </a:r>
            <a:r>
              <a:rPr lang="en-US" b="0" dirty="0" smtClean="0">
                <a:solidFill>
                  <a:prstClr val="black"/>
                </a:solidFill>
                <a:cs typeface="ＭＳ Ｐゴシック" charset="0"/>
              </a:rPr>
              <a:t>JTO 8(12): 1570-3, 2013</a:t>
            </a:r>
            <a:endParaRPr lang="en-US" b="0" dirty="0">
              <a:solidFill>
                <a:prstClr val="black"/>
              </a:solidFill>
              <a:cs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3000">
                <a:latin typeface="Arial" charset="0"/>
              </a:rPr>
              <a:t>CNS Activity of Ceritinib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7588" y="1560513"/>
            <a:ext cx="11064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t>Week 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64438" y="1560513"/>
            <a:ext cx="11080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t>Week 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6850" y="1928813"/>
            <a:ext cx="2784475" cy="3292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7800" indent="-1778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t>36 year old male patient with lymph node, brain, adrenal, and liver metastases</a:t>
            </a:r>
          </a:p>
          <a:p>
            <a:pPr marL="177800" indent="-1778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t>Previously treated</a:t>
            </a:r>
            <a:br>
              <a:rPr lang="en-GB" dirty="0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GB" dirty="0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t>with radiation therapy, chemotherapy,</a:t>
            </a:r>
            <a:br>
              <a:rPr lang="en-GB" dirty="0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GB" dirty="0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t>and progressed</a:t>
            </a:r>
            <a:br>
              <a:rPr lang="en-GB" dirty="0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GB" dirty="0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t>on crizotinib</a:t>
            </a:r>
          </a:p>
          <a:p>
            <a:pPr marL="0" lvl="1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t>							</a:t>
            </a:r>
            <a:endParaRPr lang="en-GB" dirty="0">
              <a:solidFill>
                <a:prstClr val="white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7" y="6349637"/>
            <a:ext cx="464978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t>Figure courtesy of Dr Daniel Tan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21225" y="1560513"/>
            <a:ext cx="1016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t>Week 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84500" y="1560513"/>
            <a:ext cx="15779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t>Pre-ceritinib </a:t>
            </a:r>
          </a:p>
        </p:txBody>
      </p:sp>
      <p:pic>
        <p:nvPicPr>
          <p:cNvPr id="272393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9" t="8134" r="13968" b="8134"/>
          <a:stretch>
            <a:fillRect/>
          </a:stretch>
        </p:blipFill>
        <p:spPr bwMode="auto">
          <a:xfrm>
            <a:off x="3079750" y="1962150"/>
            <a:ext cx="1422400" cy="16017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2394" name="Picture 2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5" t="6480" r="13852" b="9789"/>
          <a:stretch>
            <a:fillRect/>
          </a:stretch>
        </p:blipFill>
        <p:spPr bwMode="auto">
          <a:xfrm>
            <a:off x="4518025" y="1962150"/>
            <a:ext cx="1420813" cy="16017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2395" name="Picture 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4" t="6480" r="6013" b="9789"/>
          <a:stretch>
            <a:fillRect/>
          </a:stretch>
        </p:blipFill>
        <p:spPr bwMode="auto">
          <a:xfrm>
            <a:off x="5959475" y="1962150"/>
            <a:ext cx="1422400" cy="16017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239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8" t="6482" r="4420" b="9789"/>
          <a:stretch>
            <a:fillRect/>
          </a:stretch>
        </p:blipFill>
        <p:spPr bwMode="auto">
          <a:xfrm>
            <a:off x="7402513" y="1962150"/>
            <a:ext cx="1420812" cy="16033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2397" name="Picture 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6" t="5473" r="8519"/>
          <a:stretch>
            <a:fillRect/>
          </a:stretch>
        </p:blipFill>
        <p:spPr bwMode="auto">
          <a:xfrm>
            <a:off x="3079750" y="3595688"/>
            <a:ext cx="1422400" cy="160178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2398" name="Picture 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1" t="5090" r="10841" b="385"/>
          <a:stretch>
            <a:fillRect/>
          </a:stretch>
        </p:blipFill>
        <p:spPr bwMode="auto">
          <a:xfrm>
            <a:off x="4521200" y="3595688"/>
            <a:ext cx="1422400" cy="160178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2399" name="Picture 2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" t="2737" r="3627" b="2737"/>
          <a:stretch>
            <a:fillRect/>
          </a:stretch>
        </p:blipFill>
        <p:spPr bwMode="auto">
          <a:xfrm>
            <a:off x="5959475" y="3595688"/>
            <a:ext cx="1422400" cy="160178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2400" name="Picture 2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" t="5453" r="5864"/>
          <a:stretch>
            <a:fillRect/>
          </a:stretch>
        </p:blipFill>
        <p:spPr bwMode="auto">
          <a:xfrm>
            <a:off x="7402513" y="3595688"/>
            <a:ext cx="1422400" cy="160178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6700" y="5376863"/>
            <a:ext cx="861536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t>Patient remains on ceritinib 750 mg after 17 months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09" name="TextBox 1"/>
          <p:cNvSpPr txBox="1">
            <a:spLocks noChangeArrowheads="1"/>
          </p:cNvSpPr>
          <p:nvPr/>
        </p:nvSpPr>
        <p:spPr bwMode="auto">
          <a:xfrm>
            <a:off x="4587306" y="6219604"/>
            <a:ext cx="44876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56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56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56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56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556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556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556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556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0" dirty="0" err="1" smtClean="0">
                <a:solidFill>
                  <a:srgbClr val="000000"/>
                </a:solidFill>
                <a:cs typeface="Arial" charset="0"/>
              </a:rPr>
              <a:t>Ou</a:t>
            </a:r>
            <a:r>
              <a:rPr lang="en-US" b="0" dirty="0" smtClean="0">
                <a:solidFill>
                  <a:srgbClr val="000000"/>
                </a:solidFill>
                <a:cs typeface="Arial" charset="0"/>
              </a:rPr>
              <a:t> et al., ESMO 2013; </a:t>
            </a:r>
            <a:r>
              <a:rPr lang="en-US" b="0" dirty="0" err="1" smtClean="0">
                <a:solidFill>
                  <a:srgbClr val="000000"/>
                </a:solidFill>
                <a:cs typeface="Arial" charset="0"/>
              </a:rPr>
              <a:t>Gadgeel</a:t>
            </a:r>
            <a:r>
              <a:rPr lang="en-US" b="0" dirty="0" smtClean="0">
                <a:solidFill>
                  <a:srgbClr val="000000"/>
                </a:solidFill>
                <a:cs typeface="Arial" charset="0"/>
              </a:rPr>
              <a:t> et al., Lancet </a:t>
            </a:r>
            <a:r>
              <a:rPr lang="en-US" b="0" dirty="0" err="1" smtClean="0">
                <a:solidFill>
                  <a:srgbClr val="000000"/>
                </a:solidFill>
                <a:cs typeface="Arial" charset="0"/>
              </a:rPr>
              <a:t>Onc</a:t>
            </a:r>
            <a:r>
              <a:rPr lang="en-US" b="0" dirty="0" smtClean="0">
                <a:solidFill>
                  <a:srgbClr val="000000"/>
                </a:solidFill>
                <a:cs typeface="Arial" charset="0"/>
              </a:rPr>
              <a:t> 2014, online</a:t>
            </a:r>
          </a:p>
        </p:txBody>
      </p:sp>
      <p:pic>
        <p:nvPicPr>
          <p:cNvPr id="375810" name="Picture 2" descr="Alectinib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19666" r="53374" b="-1152"/>
          <a:stretch/>
        </p:blipFill>
        <p:spPr bwMode="auto">
          <a:xfrm>
            <a:off x="177800" y="1363615"/>
            <a:ext cx="4060295" cy="540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5811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000090"/>
                </a:solidFill>
                <a:latin typeface="Arial" charset="0"/>
              </a:rPr>
              <a:t>CNS Responses with Alectinib</a:t>
            </a:r>
          </a:p>
        </p:txBody>
      </p:sp>
      <p:pic>
        <p:nvPicPr>
          <p:cNvPr id="2" name="Picture 1" descr="WFplot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192" y="2109600"/>
            <a:ext cx="4433040" cy="244167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54092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08307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PowerPoint_white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8355" y="874671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55411" y="2225295"/>
            <a:ext cx="79355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767"/>
                </a:solidFill>
                <a:latin typeface="Arial"/>
                <a:cs typeface="Arial"/>
              </a:rPr>
              <a:t>Resistance Develops to Next Generation Inhibitors</a:t>
            </a:r>
            <a:endParaRPr lang="en-US" sz="3200" b="1" dirty="0">
              <a:solidFill>
                <a:srgbClr val="FF676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387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36525" y="1889125"/>
            <a:ext cx="3581400" cy="2393950"/>
            <a:chOff x="136525" y="1889125"/>
            <a:chExt cx="3581400" cy="2393950"/>
          </a:xfrm>
        </p:grpSpPr>
        <p:pic>
          <p:nvPicPr>
            <p:cNvPr id="123919" name="Picture 4" descr="Duff 9-16-08,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30" t="3879" r="28242" b="3783"/>
            <a:stretch>
              <a:fillRect/>
            </a:stretch>
          </p:blipFill>
          <p:spPr bwMode="auto">
            <a:xfrm>
              <a:off x="136525" y="1889125"/>
              <a:ext cx="1671638" cy="1884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920" name="Picture 5" descr="Duff 11-19-08,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63" t="10088" r="30556" b="11156"/>
            <a:stretch>
              <a:fillRect/>
            </a:stretch>
          </p:blipFill>
          <p:spPr bwMode="auto">
            <a:xfrm>
              <a:off x="1912938" y="1889125"/>
              <a:ext cx="1804987" cy="187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921" name="Text Box 5"/>
            <p:cNvSpPr txBox="1">
              <a:spLocks noChangeArrowheads="1"/>
            </p:cNvSpPr>
            <p:nvPr/>
          </p:nvSpPr>
          <p:spPr bwMode="auto">
            <a:xfrm>
              <a:off x="547688" y="3756025"/>
              <a:ext cx="950912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5613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5613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55613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55613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55613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0" smtClean="0">
                  <a:solidFill>
                    <a:srgbClr val="000000"/>
                  </a:solidFill>
                  <a:cs typeface="Arial" charset="0"/>
                </a:rPr>
                <a:t>Baseline     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0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3922" name="Text Box 5"/>
            <p:cNvSpPr txBox="1">
              <a:spLocks noChangeArrowheads="1"/>
            </p:cNvSpPr>
            <p:nvPr/>
          </p:nvSpPr>
          <p:spPr bwMode="auto">
            <a:xfrm>
              <a:off x="2206625" y="3759200"/>
              <a:ext cx="130333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5613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5613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55613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55613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55613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0" smtClean="0">
                  <a:solidFill>
                    <a:srgbClr val="000000"/>
                  </a:solidFill>
                  <a:cs typeface="Arial" charset="0"/>
                </a:rPr>
                <a:t>After 8 weeks of crizotinib</a:t>
              </a:r>
            </a:p>
          </p:txBody>
        </p:sp>
      </p:grpSp>
      <p:sp>
        <p:nvSpPr>
          <p:cNvPr id="137234" name="TextBox 1"/>
          <p:cNvSpPr txBox="1">
            <a:spLocks noChangeArrowheads="1"/>
          </p:cNvSpPr>
          <p:nvPr/>
        </p:nvSpPr>
        <p:spPr bwMode="auto">
          <a:xfrm>
            <a:off x="130175" y="4460875"/>
            <a:ext cx="1739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56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56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56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56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556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556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556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556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FF0000"/>
                </a:solidFill>
                <a:cs typeface="Arial" charset="0"/>
              </a:rPr>
              <a:t>WT EML4-ALK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806825" y="1876425"/>
            <a:ext cx="3556000" cy="2406650"/>
            <a:chOff x="3806825" y="1876425"/>
            <a:chExt cx="3556000" cy="2406307"/>
          </a:xfrm>
        </p:grpSpPr>
        <p:pic>
          <p:nvPicPr>
            <p:cNvPr id="12391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" t="37500" r="56902" b="13988"/>
            <a:stretch>
              <a:fillRect/>
            </a:stretch>
          </p:blipFill>
          <p:spPr bwMode="auto">
            <a:xfrm>
              <a:off x="3806825" y="1882774"/>
              <a:ext cx="1784350" cy="1876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916" name="Text Box 5"/>
            <p:cNvSpPr txBox="1">
              <a:spLocks noChangeArrowheads="1"/>
            </p:cNvSpPr>
            <p:nvPr/>
          </p:nvSpPr>
          <p:spPr bwMode="auto">
            <a:xfrm>
              <a:off x="3965575" y="3758932"/>
              <a:ext cx="1446213" cy="52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5613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5613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55613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55613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55613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0" smtClean="0">
                  <a:solidFill>
                    <a:srgbClr val="000000"/>
                  </a:solidFill>
                  <a:cs typeface="Arial" charset="0"/>
                </a:rPr>
                <a:t>After 34 months of crizotinib</a:t>
              </a:r>
            </a:p>
          </p:txBody>
        </p:sp>
        <p:sp>
          <p:nvSpPr>
            <p:cNvPr id="123917" name="Text Box 5"/>
            <p:cNvSpPr txBox="1">
              <a:spLocks noChangeArrowheads="1"/>
            </p:cNvSpPr>
            <p:nvPr/>
          </p:nvSpPr>
          <p:spPr bwMode="auto">
            <a:xfrm>
              <a:off x="5840413" y="3758932"/>
              <a:ext cx="1430337" cy="52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5613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5613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55613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55613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55613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0" smtClean="0">
                  <a:solidFill>
                    <a:srgbClr val="000000"/>
                  </a:solidFill>
                  <a:cs typeface="Arial" charset="0"/>
                </a:rPr>
                <a:t>After 12 weeks of ceritinib</a:t>
              </a:r>
            </a:p>
          </p:txBody>
        </p:sp>
        <p:pic>
          <p:nvPicPr>
            <p:cNvPr id="123918" name="Picture 2" descr="responsetoLDK.tif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3" r="3195"/>
            <a:stretch>
              <a:fillRect/>
            </a:stretch>
          </p:blipFill>
          <p:spPr bwMode="auto">
            <a:xfrm>
              <a:off x="5702300" y="1876425"/>
              <a:ext cx="1660525" cy="1882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29" name="TextBox 23"/>
          <p:cNvSpPr txBox="1">
            <a:spLocks noChangeArrowheads="1"/>
          </p:cNvSpPr>
          <p:nvPr/>
        </p:nvSpPr>
        <p:spPr bwMode="auto">
          <a:xfrm>
            <a:off x="3879850" y="4460875"/>
            <a:ext cx="1631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56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56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56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56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556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556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556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556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FF0000"/>
                </a:solidFill>
                <a:cs typeface="Arial" charset="0"/>
              </a:rPr>
              <a:t>ALK S1206Y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437438" y="1870075"/>
            <a:ext cx="1636712" cy="2413000"/>
            <a:chOff x="7437438" y="1870075"/>
            <a:chExt cx="1636712" cy="2412658"/>
          </a:xfrm>
        </p:grpSpPr>
        <p:sp>
          <p:nvSpPr>
            <p:cNvPr id="123913" name="Text Box 5"/>
            <p:cNvSpPr txBox="1">
              <a:spLocks noChangeArrowheads="1"/>
            </p:cNvSpPr>
            <p:nvPr/>
          </p:nvSpPr>
          <p:spPr bwMode="auto">
            <a:xfrm>
              <a:off x="7486650" y="3758932"/>
              <a:ext cx="1501775" cy="523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5613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5613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55613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55613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55613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0" smtClean="0">
                  <a:solidFill>
                    <a:srgbClr val="000000"/>
                  </a:solidFill>
                  <a:cs typeface="Arial" charset="0"/>
                </a:rPr>
                <a:t>After 15 months of ceritinib</a:t>
              </a:r>
            </a:p>
          </p:txBody>
        </p:sp>
        <p:pic>
          <p:nvPicPr>
            <p:cNvPr id="123914" name="Picture 3" descr="postLDK.tif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56" r="3236" b="2950"/>
            <a:stretch>
              <a:fillRect/>
            </a:stretch>
          </p:blipFill>
          <p:spPr bwMode="auto">
            <a:xfrm>
              <a:off x="7437438" y="1870075"/>
              <a:ext cx="1636712" cy="1888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24" name="TextBox 24"/>
          <p:cNvSpPr txBox="1">
            <a:spLocks noChangeArrowheads="1"/>
          </p:cNvSpPr>
          <p:nvPr/>
        </p:nvSpPr>
        <p:spPr bwMode="auto">
          <a:xfrm>
            <a:off x="7529513" y="4460875"/>
            <a:ext cx="15255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56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56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56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56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556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556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556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556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FF0000"/>
                </a:solidFill>
                <a:cs typeface="Arial" charset="0"/>
              </a:rPr>
              <a:t>ALK G1202R</a:t>
            </a:r>
          </a:p>
        </p:txBody>
      </p:sp>
      <p:sp>
        <p:nvSpPr>
          <p:cNvPr id="123911" name="TextBox 5"/>
          <p:cNvSpPr txBox="1">
            <a:spLocks noChangeArrowheads="1"/>
          </p:cNvSpPr>
          <p:nvPr/>
        </p:nvSpPr>
        <p:spPr bwMode="auto">
          <a:xfrm>
            <a:off x="5738813" y="6472238"/>
            <a:ext cx="340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56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56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56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56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556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556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556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556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 smtClean="0">
                <a:solidFill>
                  <a:srgbClr val="000000"/>
                </a:solidFill>
              </a:rPr>
              <a:t>Friboulet et al., Cancer Discovery, online</a:t>
            </a:r>
          </a:p>
        </p:txBody>
      </p:sp>
      <p:sp>
        <p:nvSpPr>
          <p:cNvPr id="21" name="Title 2"/>
          <p:cNvSpPr txBox="1">
            <a:spLocks/>
          </p:cNvSpPr>
          <p:nvPr/>
        </p:nvSpPr>
        <p:spPr bwMode="auto">
          <a:xfrm>
            <a:off x="1223913" y="339892"/>
            <a:ext cx="69024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5705" rIns="91411" bIns="45705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053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102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155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207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defTabSz="914400">
              <a:defRPr/>
            </a:pPr>
            <a:r>
              <a:rPr lang="en-US" sz="3200" dirty="0" smtClean="0">
                <a:solidFill>
                  <a:srgbClr val="00009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Evolution of Resistance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34" grpId="0"/>
      <p:bldP spid="137229" grpId="0"/>
      <p:bldP spid="1372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331788"/>
            <a:ext cx="8229600" cy="1143000"/>
          </a:xfrm>
        </p:spPr>
        <p:txBody>
          <a:bodyPr rtlCol="0">
            <a:normAutofit/>
          </a:bodyPr>
          <a:lstStyle/>
          <a:p>
            <a:pPr defTabSz="457047" eaLnBrk="1" fontAlgn="auto" hangingPunct="1"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0090"/>
                </a:solidFill>
                <a:latin typeface="Arial" charset="0"/>
                <a:cs typeface="+mj-cs"/>
              </a:rPr>
              <a:t>Ceritinib</a:t>
            </a:r>
            <a:r>
              <a:rPr lang="en-US" sz="2800" b="1" dirty="0" smtClean="0">
                <a:solidFill>
                  <a:srgbClr val="000090"/>
                </a:solidFill>
                <a:latin typeface="Arial" charset="0"/>
                <a:cs typeface="+mj-cs"/>
              </a:rPr>
              <a:t> Resistance:  A Shift in the Spectrum of ALK Resistance Mutations</a:t>
            </a:r>
            <a:endParaRPr lang="en-US" sz="2800" i="1" dirty="0">
              <a:latin typeface="Arial" charset="0"/>
              <a:cs typeface="+mj-cs"/>
            </a:endParaRPr>
          </a:p>
        </p:txBody>
      </p:sp>
      <p:graphicFrame>
        <p:nvGraphicFramePr>
          <p:cNvPr id="21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362735"/>
              </p:ext>
            </p:extLst>
          </p:nvPr>
        </p:nvGraphicFramePr>
        <p:xfrm>
          <a:off x="1847850" y="1627962"/>
          <a:ext cx="5530850" cy="4537074"/>
        </p:xfrm>
        <a:graphic>
          <a:graphicData uri="http://schemas.openxmlformats.org/drawingml/2006/table">
            <a:tbl>
              <a:tblPr/>
              <a:tblGrid>
                <a:gridCol w="1522252"/>
                <a:gridCol w="2012756"/>
                <a:gridCol w="1995842"/>
              </a:tblGrid>
              <a:tr h="7644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Patient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ALK status at time of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crizotinib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resistance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ALK status at time of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ceritinib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resistance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3579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MGH011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S1206Y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G1202R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9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MGH015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3579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MGH023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F1174C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9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MGH034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3579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MGH049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9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MGH051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G1202R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3579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MGH057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N/A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9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MGH061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3579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JFCR013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N/A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144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JFCR021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G1269A (R lung)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F1174V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(L lung)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G1202R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(R lung)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5738207" y="6472237"/>
            <a:ext cx="34043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56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56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56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56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556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556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556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556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 dirty="0" err="1" smtClean="0">
                <a:solidFill>
                  <a:prstClr val="black"/>
                </a:solidFill>
              </a:rPr>
              <a:t>Friboulet</a:t>
            </a:r>
            <a:r>
              <a:rPr lang="en-US" sz="1400" b="0" dirty="0" smtClean="0">
                <a:solidFill>
                  <a:prstClr val="black"/>
                </a:solidFill>
              </a:rPr>
              <a:t> et al., Cancer Discovery, online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32700" y="3695700"/>
            <a:ext cx="12747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047"/>
            <a:r>
              <a:rPr lang="en-US" sz="1600" dirty="0" smtClean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No L1196M</a:t>
            </a:r>
          </a:p>
          <a:p>
            <a:pPr algn="ctr" defTabSz="457047"/>
            <a:r>
              <a:rPr lang="en-US" sz="1600" dirty="0" smtClean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or G1269A</a:t>
            </a:r>
            <a:endParaRPr lang="en-US" sz="1600" dirty="0">
              <a:solidFill>
                <a:prstClr val="black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014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PowerPoint_white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8355" y="874671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38425" y="2517683"/>
            <a:ext cx="25787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6767"/>
                </a:solidFill>
                <a:latin typeface="Arial"/>
                <a:cs typeface="Arial"/>
              </a:rPr>
              <a:t>Background</a:t>
            </a:r>
            <a:endParaRPr lang="en-US" sz="3200" b="1" dirty="0">
              <a:solidFill>
                <a:srgbClr val="FF6767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95288" y="319088"/>
            <a:ext cx="8229600" cy="1143000"/>
          </a:xfrm>
        </p:spPr>
        <p:txBody>
          <a:bodyPr rtlCol="0">
            <a:normAutofit fontScale="90000"/>
          </a:bodyPr>
          <a:lstStyle/>
          <a:p>
            <a:pPr defTabSz="457047" eaLnBrk="1" fontAlgn="auto" hangingPunct="1">
              <a:spcAft>
                <a:spcPts val="0"/>
              </a:spcAft>
              <a:defRPr/>
            </a:pPr>
            <a:r>
              <a:rPr lang="en-US" sz="3100" b="1" dirty="0" smtClean="0">
                <a:solidFill>
                  <a:srgbClr val="000090"/>
                </a:solidFill>
                <a:latin typeface="Arial" charset="0"/>
                <a:cs typeface="+mj-cs"/>
              </a:rPr>
              <a:t>About One-Half of </a:t>
            </a:r>
            <a:r>
              <a:rPr lang="en-US" sz="3100" b="1" dirty="0" err="1" smtClean="0">
                <a:solidFill>
                  <a:srgbClr val="000090"/>
                </a:solidFill>
                <a:latin typeface="Arial" charset="0"/>
                <a:cs typeface="+mj-cs"/>
              </a:rPr>
              <a:t>Ceritinib</a:t>
            </a:r>
            <a:r>
              <a:rPr lang="en-US" sz="3100" b="1" dirty="0" smtClean="0">
                <a:solidFill>
                  <a:srgbClr val="000090"/>
                </a:solidFill>
                <a:latin typeface="Arial" charset="0"/>
                <a:cs typeface="+mj-cs"/>
              </a:rPr>
              <a:t>-Resistant Tumors Do Not Harbor ALK Resistance Mutations</a:t>
            </a:r>
            <a:endParaRPr lang="en-US" sz="2800" i="1" dirty="0">
              <a:latin typeface="Arial" charset="0"/>
              <a:cs typeface="+mj-cs"/>
            </a:endParaRPr>
          </a:p>
        </p:txBody>
      </p:sp>
      <p:graphicFrame>
        <p:nvGraphicFramePr>
          <p:cNvPr id="21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281423"/>
              </p:ext>
            </p:extLst>
          </p:nvPr>
        </p:nvGraphicFramePr>
        <p:xfrm>
          <a:off x="1847850" y="1627962"/>
          <a:ext cx="5530850" cy="4537074"/>
        </p:xfrm>
        <a:graphic>
          <a:graphicData uri="http://schemas.openxmlformats.org/drawingml/2006/table">
            <a:tbl>
              <a:tblPr/>
              <a:tblGrid>
                <a:gridCol w="1522252"/>
                <a:gridCol w="2012756"/>
                <a:gridCol w="1995842"/>
              </a:tblGrid>
              <a:tr h="7644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Patient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ALK status at time of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crizotinib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resistance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ALK status at time of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ceritinib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resistance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3579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MGH011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S1206Y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G1202R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9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MGH015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3579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MGH023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F1174C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9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MGH034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3579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MGH049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9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MGH051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G1202R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3579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MGH057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N/A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9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MGH061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3579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JFCR013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N/A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144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JFCR021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G1269A (R lung)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F1174V (L lung) G1202R (R lung)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5738207" y="6472237"/>
            <a:ext cx="34043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56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56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56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56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556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556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556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556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 dirty="0" err="1" smtClean="0">
                <a:solidFill>
                  <a:prstClr val="black"/>
                </a:solidFill>
              </a:rPr>
              <a:t>Friboulet</a:t>
            </a:r>
            <a:r>
              <a:rPr lang="en-US" sz="1400" b="0" dirty="0" smtClean="0">
                <a:solidFill>
                  <a:prstClr val="black"/>
                </a:solidFill>
              </a:rPr>
              <a:t> et al., Cancer Discovery, online</a:t>
            </a:r>
          </a:p>
        </p:txBody>
      </p:sp>
    </p:spTree>
    <p:extLst>
      <p:ext uri="{BB962C8B-B14F-4D97-AF65-F5344CB8AC3E}">
        <p14:creationId xmlns:p14="http://schemas.microsoft.com/office/powerpoint/2010/main" val="66445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54092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08307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PowerPoint_white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8355" y="874671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55411" y="2225295"/>
            <a:ext cx="79355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767"/>
                </a:solidFill>
                <a:latin typeface="Arial"/>
                <a:cs typeface="Arial"/>
              </a:rPr>
              <a:t>Sequential Therapy with 3 ALK Inhibitors</a:t>
            </a:r>
            <a:endParaRPr lang="en-US" sz="3200" b="1" dirty="0">
              <a:solidFill>
                <a:srgbClr val="FF676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324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>
                <a:solidFill>
                  <a:srgbClr val="000090"/>
                </a:solidFill>
                <a:latin typeface="Arial" charset="0"/>
                <a:cs typeface="Arial" charset="0"/>
              </a:rPr>
              <a:t>Role for Multiple </a:t>
            </a:r>
            <a:r>
              <a:rPr lang="en-US" sz="28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Sequential ALK Inhibitors</a:t>
            </a:r>
            <a:endParaRPr lang="en-US" sz="2800" b="1" dirty="0">
              <a:solidFill>
                <a:srgbClr val="00009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447800" y="1828800"/>
            <a:ext cx="2209800" cy="5588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797300" y="1841500"/>
            <a:ext cx="1866900" cy="558800"/>
          </a:xfrm>
          <a:prstGeom prst="rightArrow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5924" name="TextBox 6"/>
          <p:cNvSpPr txBox="1">
            <a:spLocks noChangeArrowheads="1"/>
          </p:cNvSpPr>
          <p:nvPr/>
        </p:nvSpPr>
        <p:spPr bwMode="auto">
          <a:xfrm>
            <a:off x="2058988" y="2286000"/>
            <a:ext cx="8937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</a:rPr>
              <a:t>Crizotinib</a:t>
            </a:r>
          </a:p>
        </p:txBody>
      </p:sp>
      <p:sp>
        <p:nvSpPr>
          <p:cNvPr id="465926" name="TextBox 7"/>
          <p:cNvSpPr txBox="1">
            <a:spLocks noChangeArrowheads="1"/>
          </p:cNvSpPr>
          <p:nvPr/>
        </p:nvSpPr>
        <p:spPr bwMode="auto">
          <a:xfrm>
            <a:off x="4240213" y="2286000"/>
            <a:ext cx="847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</a:rPr>
              <a:t>Alectinib</a:t>
            </a:r>
          </a:p>
        </p:txBody>
      </p:sp>
      <p:sp>
        <p:nvSpPr>
          <p:cNvPr id="465927" name="TextBox 1"/>
          <p:cNvSpPr txBox="1">
            <a:spLocks noChangeArrowheads="1"/>
          </p:cNvSpPr>
          <p:nvPr/>
        </p:nvSpPr>
        <p:spPr bwMode="auto">
          <a:xfrm>
            <a:off x="803275" y="1270000"/>
            <a:ext cx="360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prstClr val="black"/>
                </a:solidFill>
              </a:rPr>
              <a:t>A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98513" y="3175000"/>
            <a:ext cx="6757987" cy="3025775"/>
            <a:chOff x="798768" y="3175000"/>
            <a:chExt cx="6757489" cy="3025873"/>
          </a:xfrm>
        </p:grpSpPr>
        <p:sp>
          <p:nvSpPr>
            <p:cNvPr id="465929" name="テキスト ボックス 70"/>
            <p:cNvSpPr txBox="1">
              <a:spLocks noChangeArrowheads="1"/>
            </p:cNvSpPr>
            <p:nvPr/>
          </p:nvSpPr>
          <p:spPr bwMode="auto">
            <a:xfrm>
              <a:off x="1625601" y="5739208"/>
              <a:ext cx="26289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mtClean="0">
                  <a:solidFill>
                    <a:prstClr val="black"/>
                  </a:solidFill>
                  <a:cs typeface="Arial" charset="0"/>
                </a:rPr>
                <a:t>Baseline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mtClean="0">
                  <a:solidFill>
                    <a:prstClr val="black"/>
                  </a:solidFill>
                  <a:cs typeface="Arial" charset="0"/>
                </a:rPr>
                <a:t>(post-criz, post-alectinib) </a:t>
              </a:r>
              <a:endParaRPr lang="ja-JP" altLang="en-US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65930" name="テキスト ボックス 70"/>
            <p:cNvSpPr txBox="1">
              <a:spLocks noChangeArrowheads="1"/>
            </p:cNvSpPr>
            <p:nvPr/>
          </p:nvSpPr>
          <p:spPr bwMode="auto">
            <a:xfrm>
              <a:off x="4971092" y="5739208"/>
              <a:ext cx="22508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mtClean="0">
                  <a:solidFill>
                    <a:prstClr val="black"/>
                  </a:solidFill>
                  <a:cs typeface="Arial" charset="0"/>
                </a:rPr>
                <a:t>On ceritinib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mtClean="0">
                  <a:solidFill>
                    <a:prstClr val="black"/>
                  </a:solidFill>
                  <a:cs typeface="Arial" charset="0"/>
                </a:rPr>
                <a:t>(After 18 weeks)</a:t>
              </a:r>
              <a:endParaRPr lang="ja-JP" altLang="en-US" smtClean="0">
                <a:solidFill>
                  <a:prstClr val="black"/>
                </a:solidFill>
                <a:cs typeface="Arial" charset="0"/>
              </a:endParaRPr>
            </a:p>
          </p:txBody>
        </p:sp>
        <p:pic>
          <p:nvPicPr>
            <p:cNvPr id="46593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7" t="16148" r="3123" b="24725"/>
            <a:stretch>
              <a:fillRect/>
            </a:stretch>
          </p:blipFill>
          <p:spPr bwMode="auto">
            <a:xfrm>
              <a:off x="1441560" y="3324226"/>
              <a:ext cx="3017259" cy="2403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5932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" t="15643" r="1874" b="21698"/>
            <a:stretch>
              <a:fillRect/>
            </a:stretch>
          </p:blipFill>
          <p:spPr bwMode="auto">
            <a:xfrm>
              <a:off x="4557741" y="3326527"/>
              <a:ext cx="2998516" cy="2401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5933" name="TextBox 23"/>
            <p:cNvSpPr txBox="1">
              <a:spLocks noChangeArrowheads="1"/>
            </p:cNvSpPr>
            <p:nvPr/>
          </p:nvSpPr>
          <p:spPr bwMode="auto">
            <a:xfrm>
              <a:off x="798768" y="3175000"/>
              <a:ext cx="369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prstClr val="black"/>
                  </a:solidFill>
                </a:rPr>
                <a:t>B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859216" y="1959669"/>
            <a:ext cx="733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047"/>
            <a:r>
              <a:rPr lang="en-US" sz="1400" b="1" dirty="0" smtClean="0">
                <a:solidFill>
                  <a:prstClr val="white"/>
                </a:solidFill>
                <a:latin typeface="Arial"/>
                <a:ea typeface="ＭＳ Ｐゴシック" charset="0"/>
                <a:cs typeface="Arial"/>
              </a:rPr>
              <a:t>I1171T</a:t>
            </a:r>
            <a:endParaRPr lang="en-US" sz="1400" b="1" dirty="0">
              <a:solidFill>
                <a:prstClr val="white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6601867" y="6438900"/>
            <a:ext cx="23998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Katayama et al., CCR, in press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91200" y="1841500"/>
            <a:ext cx="1765300" cy="720725"/>
            <a:chOff x="5791200" y="1841500"/>
            <a:chExt cx="1765300" cy="720725"/>
          </a:xfrm>
        </p:grpSpPr>
        <p:grpSp>
          <p:nvGrpSpPr>
            <p:cNvPr id="465925" name="Group 15"/>
            <p:cNvGrpSpPr>
              <a:grpSpLocks/>
            </p:cNvGrpSpPr>
            <p:nvPr/>
          </p:nvGrpSpPr>
          <p:grpSpPr bwMode="auto">
            <a:xfrm>
              <a:off x="5791200" y="1841500"/>
              <a:ext cx="1765300" cy="720725"/>
              <a:chOff x="4927600" y="1993900"/>
              <a:chExt cx="1765300" cy="721499"/>
            </a:xfrm>
          </p:grpSpPr>
          <p:sp>
            <p:nvSpPr>
              <p:cNvPr id="17" name="Right Arrow 16"/>
              <p:cNvSpPr/>
              <p:nvPr/>
            </p:nvSpPr>
            <p:spPr>
              <a:xfrm>
                <a:off x="4927600" y="1993900"/>
                <a:ext cx="1765300" cy="559400"/>
              </a:xfrm>
              <a:prstGeom prst="rightArrow">
                <a:avLst/>
              </a:prstGeom>
              <a:solidFill>
                <a:srgbClr val="00A35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b="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65935" name="TextBox 9"/>
              <p:cNvSpPr txBox="1">
                <a:spLocks noChangeArrowheads="1"/>
              </p:cNvSpPr>
              <p:nvPr/>
            </p:nvSpPr>
            <p:spPr bwMode="auto">
              <a:xfrm>
                <a:off x="5351885" y="2438400"/>
                <a:ext cx="80878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mtClean="0">
                    <a:solidFill>
                      <a:prstClr val="black"/>
                    </a:solidFill>
                  </a:rPr>
                  <a:t>Ceritinib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6135453" y="1973569"/>
              <a:ext cx="9582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047"/>
              <a:r>
                <a:rPr lang="en-US" sz="1200" b="1" i="1" dirty="0" smtClean="0">
                  <a:solidFill>
                    <a:prstClr val="white"/>
                  </a:solidFill>
                  <a:latin typeface="Arial"/>
                  <a:ea typeface="ＭＳ Ｐゴシック" charset="0"/>
                  <a:cs typeface="Arial"/>
                </a:rPr>
                <a:t>Response</a:t>
              </a:r>
              <a:endParaRPr lang="en-US" sz="1200" b="1" i="1" dirty="0">
                <a:solidFill>
                  <a:prstClr val="white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767441" y="1973569"/>
            <a:ext cx="958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047"/>
            <a:r>
              <a:rPr lang="en-US" sz="1200" b="1" i="1" dirty="0" smtClean="0">
                <a:solidFill>
                  <a:prstClr val="white"/>
                </a:solidFill>
                <a:latin typeface="Arial"/>
                <a:ea typeface="ＭＳ Ｐゴシック" charset="0"/>
                <a:cs typeface="Arial"/>
              </a:rPr>
              <a:t>Response</a:t>
            </a:r>
            <a:endParaRPr lang="en-US" sz="1200" b="1" i="1" dirty="0">
              <a:solidFill>
                <a:prstClr val="white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26410" y="1973569"/>
            <a:ext cx="958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047"/>
            <a:r>
              <a:rPr lang="en-US" sz="1200" b="1" i="1" dirty="0" smtClean="0">
                <a:solidFill>
                  <a:prstClr val="white"/>
                </a:solidFill>
                <a:latin typeface="Arial"/>
                <a:ea typeface="ＭＳ Ｐゴシック" charset="0"/>
                <a:cs typeface="Arial"/>
              </a:rPr>
              <a:t>Response</a:t>
            </a:r>
            <a:endParaRPr lang="en-US" sz="1200" b="1" i="1" dirty="0">
              <a:solidFill>
                <a:prstClr val="white"/>
              </a:solidFill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>
                <a:solidFill>
                  <a:srgbClr val="000090"/>
                </a:solidFill>
                <a:latin typeface="Arial" charset="0"/>
                <a:cs typeface="Arial" charset="0"/>
              </a:rPr>
              <a:t>Role for Multiple </a:t>
            </a:r>
            <a:r>
              <a:rPr lang="en-US" sz="28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Sequential ALK Inhibitors</a:t>
            </a:r>
            <a:br>
              <a:rPr lang="en-US" sz="28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</a:br>
            <a:r>
              <a:rPr lang="en-US" sz="2800" b="1" i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CNS Disease</a:t>
            </a:r>
            <a:endParaRPr lang="en-US" sz="2800" b="1" i="1" dirty="0">
              <a:solidFill>
                <a:srgbClr val="00009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447800" y="1828800"/>
            <a:ext cx="2209800" cy="5588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797300" y="1841500"/>
            <a:ext cx="1866900" cy="558800"/>
          </a:xfrm>
          <a:prstGeom prst="rightArrow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5924" name="TextBox 6"/>
          <p:cNvSpPr txBox="1">
            <a:spLocks noChangeArrowheads="1"/>
          </p:cNvSpPr>
          <p:nvPr/>
        </p:nvSpPr>
        <p:spPr bwMode="auto">
          <a:xfrm>
            <a:off x="2058988" y="2286000"/>
            <a:ext cx="8937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</a:rPr>
              <a:t>Crizotinib</a:t>
            </a:r>
          </a:p>
        </p:txBody>
      </p:sp>
      <p:sp>
        <p:nvSpPr>
          <p:cNvPr id="465926" name="TextBox 7"/>
          <p:cNvSpPr txBox="1">
            <a:spLocks noChangeArrowheads="1"/>
          </p:cNvSpPr>
          <p:nvPr/>
        </p:nvSpPr>
        <p:spPr bwMode="auto">
          <a:xfrm>
            <a:off x="4259686" y="2286000"/>
            <a:ext cx="808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prstClr val="black"/>
                </a:solidFill>
              </a:rPr>
              <a:t>Ceritinib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65927" name="TextBox 1"/>
          <p:cNvSpPr txBox="1">
            <a:spLocks noChangeArrowheads="1"/>
          </p:cNvSpPr>
          <p:nvPr/>
        </p:nvSpPr>
        <p:spPr bwMode="auto">
          <a:xfrm>
            <a:off x="803275" y="1270000"/>
            <a:ext cx="360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73384" y="1959669"/>
            <a:ext cx="573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047"/>
            <a:r>
              <a:rPr lang="en-US" sz="1400" b="1" dirty="0" smtClean="0">
                <a:solidFill>
                  <a:srgbClr val="FF6767"/>
                </a:solidFill>
                <a:latin typeface="Arial"/>
                <a:ea typeface="ＭＳ Ｐゴシック" charset="0"/>
                <a:cs typeface="Arial"/>
              </a:rPr>
              <a:t>LMD</a:t>
            </a:r>
            <a:endParaRPr lang="en-US" sz="1400" b="1" dirty="0">
              <a:solidFill>
                <a:srgbClr val="FF6767"/>
              </a:solidFill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23733" y="1841502"/>
            <a:ext cx="1832767" cy="905689"/>
            <a:chOff x="5723733" y="1841502"/>
            <a:chExt cx="1832767" cy="905689"/>
          </a:xfrm>
        </p:grpSpPr>
        <p:grpSp>
          <p:nvGrpSpPr>
            <p:cNvPr id="465925" name="Group 15"/>
            <p:cNvGrpSpPr>
              <a:grpSpLocks/>
            </p:cNvGrpSpPr>
            <p:nvPr/>
          </p:nvGrpSpPr>
          <p:grpSpPr bwMode="auto">
            <a:xfrm>
              <a:off x="5723733" y="1841502"/>
              <a:ext cx="1832767" cy="905689"/>
              <a:chOff x="4860133" y="1993900"/>
              <a:chExt cx="1832767" cy="906661"/>
            </a:xfrm>
          </p:grpSpPr>
          <p:sp>
            <p:nvSpPr>
              <p:cNvPr id="17" name="Right Arrow 16"/>
              <p:cNvSpPr/>
              <p:nvPr/>
            </p:nvSpPr>
            <p:spPr>
              <a:xfrm>
                <a:off x="4927600" y="1993900"/>
                <a:ext cx="1765300" cy="559400"/>
              </a:xfrm>
              <a:prstGeom prst="rightArrow">
                <a:avLst/>
              </a:prstGeom>
              <a:solidFill>
                <a:srgbClr val="00A35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b="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65935" name="TextBox 9"/>
              <p:cNvSpPr txBox="1">
                <a:spLocks noChangeArrowheads="1"/>
              </p:cNvSpPr>
              <p:nvPr/>
            </p:nvSpPr>
            <p:spPr bwMode="auto">
              <a:xfrm>
                <a:off x="4860133" y="2438400"/>
                <a:ext cx="1792303" cy="462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prstClr val="black"/>
                    </a:solidFill>
                  </a:rPr>
                  <a:t>More brain penetrable</a:t>
                </a: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prstClr val="black"/>
                    </a:solidFill>
                  </a:rPr>
                  <a:t>ALK TKI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6135453" y="1973569"/>
              <a:ext cx="9582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047"/>
              <a:r>
                <a:rPr lang="en-US" sz="1200" b="1" i="1" dirty="0" smtClean="0">
                  <a:solidFill>
                    <a:prstClr val="white"/>
                  </a:solidFill>
                  <a:latin typeface="Arial"/>
                  <a:ea typeface="ＭＳ Ｐゴシック" charset="0"/>
                  <a:cs typeface="Arial"/>
                </a:rPr>
                <a:t>Response</a:t>
              </a:r>
              <a:endParaRPr lang="en-US" sz="1200" b="1" i="1" dirty="0">
                <a:solidFill>
                  <a:prstClr val="white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767441" y="1973569"/>
            <a:ext cx="958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047"/>
            <a:r>
              <a:rPr lang="en-US" sz="1200" b="1" i="1" dirty="0" smtClean="0">
                <a:solidFill>
                  <a:prstClr val="white"/>
                </a:solidFill>
                <a:latin typeface="Arial"/>
                <a:ea typeface="ＭＳ Ｐゴシック" charset="0"/>
                <a:cs typeface="Arial"/>
              </a:rPr>
              <a:t>Response</a:t>
            </a:r>
            <a:endParaRPr lang="en-US" sz="1200" b="1" i="1" dirty="0">
              <a:solidFill>
                <a:prstClr val="white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26410" y="1973569"/>
            <a:ext cx="958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047"/>
            <a:r>
              <a:rPr lang="en-US" sz="1200" b="1" i="1" dirty="0" smtClean="0">
                <a:solidFill>
                  <a:prstClr val="white"/>
                </a:solidFill>
                <a:latin typeface="Arial"/>
                <a:ea typeface="ＭＳ Ｐゴシック" charset="0"/>
                <a:cs typeface="Arial"/>
              </a:rPr>
              <a:t>Response</a:t>
            </a:r>
            <a:endParaRPr lang="en-US" sz="1200" b="1" i="1" dirty="0">
              <a:solidFill>
                <a:prstClr val="white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076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54092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08307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PowerPoint_white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8355" y="874671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55411" y="2225295"/>
            <a:ext cx="79355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767"/>
                </a:solidFill>
                <a:latin typeface="Arial"/>
                <a:cs typeface="Arial"/>
              </a:rPr>
              <a:t>Current and Future Strategies</a:t>
            </a:r>
            <a:endParaRPr lang="en-US" sz="3200" b="1" dirty="0">
              <a:solidFill>
                <a:srgbClr val="FF676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150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60388" y="90488"/>
            <a:ext cx="8229600" cy="1143000"/>
          </a:xfrm>
        </p:spPr>
        <p:txBody>
          <a:bodyPr rtlCol="0">
            <a:normAutofit/>
          </a:bodyPr>
          <a:lstStyle/>
          <a:p>
            <a:pPr defTabSz="457047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0090"/>
                </a:solidFill>
                <a:latin typeface="Arial" charset="0"/>
                <a:cs typeface="+mj-cs"/>
              </a:rPr>
              <a:t>More Potent and CNS Penetrable ALK TKIs</a:t>
            </a:r>
            <a:endParaRPr lang="en-US" sz="2400" i="1" dirty="0">
              <a:latin typeface="Arial" charset="0"/>
              <a:cs typeface="+mj-cs"/>
            </a:endParaRPr>
          </a:p>
        </p:txBody>
      </p:sp>
      <p:pic>
        <p:nvPicPr>
          <p:cNvPr id="473090" name="Content Placeholder 4" descr="392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" r="2711"/>
          <a:stretch>
            <a:fillRect/>
          </a:stretch>
        </p:blipFill>
        <p:spPr bwMode="auto">
          <a:xfrm>
            <a:off x="381000" y="1385888"/>
            <a:ext cx="7975600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3091" name="TextBox 5"/>
          <p:cNvSpPr txBox="1">
            <a:spLocks noChangeArrowheads="1"/>
          </p:cNvSpPr>
          <p:nvPr/>
        </p:nvSpPr>
        <p:spPr bwMode="auto">
          <a:xfrm>
            <a:off x="5676900" y="6484938"/>
            <a:ext cx="3444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56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56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56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56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556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556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556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556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 smtClean="0">
                <a:solidFill>
                  <a:srgbClr val="000000"/>
                </a:solidFill>
              </a:rPr>
              <a:t>Johnson et al., AACR-NCI-EORTC,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20688" y="1588"/>
            <a:ext cx="8229600" cy="1143000"/>
          </a:xfrm>
        </p:spPr>
        <p:txBody>
          <a:bodyPr rtlCol="0">
            <a:normAutofit/>
          </a:bodyPr>
          <a:lstStyle/>
          <a:p>
            <a:pPr defTabSz="457047" eaLnBrk="1" fontAlgn="auto" hangingPunct="1">
              <a:spcAft>
                <a:spcPts val="0"/>
              </a:spcAft>
              <a:defRPr/>
            </a:pPr>
            <a:r>
              <a:rPr lang="en-US" sz="3100" b="1" dirty="0" smtClean="0">
                <a:solidFill>
                  <a:srgbClr val="000090"/>
                </a:solidFill>
                <a:latin typeface="Arial" charset="0"/>
                <a:cs typeface="+mj-cs"/>
              </a:rPr>
              <a:t>PF-06463922, a 3</a:t>
            </a:r>
            <a:r>
              <a:rPr lang="en-US" sz="3100" b="1" baseline="30000" dirty="0" smtClean="0">
                <a:solidFill>
                  <a:srgbClr val="000090"/>
                </a:solidFill>
                <a:latin typeface="Arial" charset="0"/>
                <a:cs typeface="+mj-cs"/>
              </a:rPr>
              <a:t>rd</a:t>
            </a:r>
            <a:r>
              <a:rPr lang="en-US" sz="3100" b="1" dirty="0" smtClean="0">
                <a:solidFill>
                  <a:srgbClr val="000090"/>
                </a:solidFill>
                <a:latin typeface="Arial" charset="0"/>
                <a:cs typeface="+mj-cs"/>
              </a:rPr>
              <a:t> Generation ALK TKI</a:t>
            </a:r>
            <a:endParaRPr lang="en-US" sz="2800" i="1" dirty="0">
              <a:latin typeface="Arial" charset="0"/>
              <a:cs typeface="+mj-cs"/>
            </a:endParaRPr>
          </a:p>
        </p:txBody>
      </p:sp>
      <p:sp>
        <p:nvSpPr>
          <p:cNvPr id="474114" name="TextBox 5"/>
          <p:cNvSpPr txBox="1">
            <a:spLocks noChangeArrowheads="1"/>
          </p:cNvSpPr>
          <p:nvPr/>
        </p:nvSpPr>
        <p:spPr bwMode="auto">
          <a:xfrm>
            <a:off x="5954713" y="6472238"/>
            <a:ext cx="3074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56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56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56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56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556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556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556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556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 smtClean="0">
                <a:solidFill>
                  <a:srgbClr val="000000"/>
                </a:solidFill>
              </a:rPr>
              <a:t>Zou et al., AACR-EORTC-NCI, 2013</a:t>
            </a:r>
          </a:p>
        </p:txBody>
      </p:sp>
      <p:pic>
        <p:nvPicPr>
          <p:cNvPr id="474115" name="Picture 1" descr="392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2"/>
          <a:stretch>
            <a:fillRect/>
          </a:stretch>
        </p:blipFill>
        <p:spPr bwMode="auto">
          <a:xfrm>
            <a:off x="1636713" y="1036638"/>
            <a:ext cx="5843587" cy="545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3863" y="4089400"/>
            <a:ext cx="10445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047">
              <a:defRPr/>
            </a:pPr>
            <a:r>
              <a:rPr lang="en-US" b="1" dirty="0">
                <a:solidFill>
                  <a:srgbClr val="4FD835"/>
                </a:solidFill>
                <a:latin typeface="Arial"/>
                <a:ea typeface="ＭＳ Ｐゴシック" charset="0"/>
                <a:cs typeface="Arial"/>
              </a:rPr>
              <a:t>G1202R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138" y="6119813"/>
            <a:ext cx="9636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047">
              <a:defRPr/>
            </a:pPr>
            <a:r>
              <a:rPr lang="en-US" b="1" dirty="0">
                <a:solidFill>
                  <a:srgbClr val="4FD835"/>
                </a:solidFill>
                <a:latin typeface="Arial"/>
                <a:ea typeface="ＭＳ Ｐゴシック" charset="0"/>
                <a:cs typeface="Arial"/>
              </a:rPr>
              <a:t>F1174L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EGFR TKIs are Superior to First-Line Chemotherapy in EGFR+ Patients</a:t>
            </a:r>
          </a:p>
        </p:txBody>
      </p:sp>
      <p:graphicFrame>
        <p:nvGraphicFramePr>
          <p:cNvPr id="50278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779391"/>
              </p:ext>
            </p:extLst>
          </p:nvPr>
        </p:nvGraphicFramePr>
        <p:xfrm>
          <a:off x="344471" y="1397149"/>
          <a:ext cx="8534400" cy="5375559"/>
        </p:xfrm>
        <a:graphic>
          <a:graphicData uri="http://schemas.openxmlformats.org/drawingml/2006/table">
            <a:tbl>
              <a:tblPr/>
              <a:tblGrid>
                <a:gridCol w="2383481"/>
                <a:gridCol w="2921687"/>
                <a:gridCol w="3229232"/>
              </a:tblGrid>
              <a:tr h="627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Mechanism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Strategy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Clinical trials (examples)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/>
                    </a:solidFill>
                  </a:tcPr>
                </a:tc>
              </a:tr>
              <a:tr h="9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EGFR activation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ALK + EGFR inhibitors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Crizotinib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+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erlotinib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Crizotinib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+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dacomitinib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Ceritinib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+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cetuximab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</a:tr>
              <a:tr h="444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MET amplification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ALK + C-MET inhibitors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Ceritinib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+ INC280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</a:tr>
              <a:tr h="9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Multiple mechanisms (or unknown)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ALK + hsp90 inhibitors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Crizotinib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+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ganetespib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Crizotinib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+ AT13387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Ceritinib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+ AUY922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</a:tr>
              <a:tr h="627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ALK + chemotherapy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Crizotinib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+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pemetrexed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Alectinib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+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bevacizumab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</a:tr>
              <a:tr h="725188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ALK + immunotherapy</a:t>
                      </a:r>
                    </a:p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Crizotinib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+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ipilimumab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Crizotinib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+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pembrolizumab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Alectinib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+ MPDL3280A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</a:tr>
              <a:tr h="725188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ALK + CDK4/6 inhibitor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Ceritinib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+ LEE011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85000"/>
                        <a:buFont typeface="Times" charset="0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</a:tr>
            </a:tbl>
          </a:graphicData>
        </a:graphic>
      </p:graphicFrame>
      <p:sp>
        <p:nvSpPr>
          <p:cNvPr id="53280" name="Title 3"/>
          <p:cNvSpPr txBox="1">
            <a:spLocks/>
          </p:cNvSpPr>
          <p:nvPr/>
        </p:nvSpPr>
        <p:spPr bwMode="auto">
          <a:xfrm>
            <a:off x="914400" y="76200"/>
            <a:ext cx="7239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09" tIns="45705" rIns="91409" bIns="45705" anchor="ctr"/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 defTabSz="91409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Combinatorial Therapeutics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673100" y="615710"/>
            <a:ext cx="7772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1" tIns="45705" rIns="91411" bIns="45705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srgbClr val="FF6767"/>
                </a:solidFill>
              </a:rPr>
              <a:t>Summary</a:t>
            </a:r>
            <a:endParaRPr lang="en-US" sz="2800" dirty="0">
              <a:solidFill>
                <a:srgbClr val="FF6767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FF6767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03427" name="Content Placeholder 3"/>
          <p:cNvSpPr>
            <a:spLocks noGrp="1"/>
          </p:cNvSpPr>
          <p:nvPr>
            <p:ph idx="1"/>
          </p:nvPr>
        </p:nvSpPr>
        <p:spPr>
          <a:xfrm>
            <a:off x="373013" y="1389026"/>
            <a:ext cx="8648700" cy="5370512"/>
          </a:xfrm>
        </p:spPr>
        <p:txBody>
          <a:bodyPr/>
          <a:lstStyle/>
          <a:p>
            <a:r>
              <a:rPr lang="en-US" sz="2400" dirty="0" smtClean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Next </a:t>
            </a:r>
            <a:r>
              <a:rPr lang="en-US" sz="24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generation ALK </a:t>
            </a:r>
            <a:r>
              <a:rPr lang="en-US" sz="2400" dirty="0" smtClean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inhibitors like </a:t>
            </a:r>
            <a:r>
              <a:rPr lang="en-US" sz="2400" dirty="0" err="1" smtClean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ceritinib</a:t>
            </a:r>
            <a:r>
              <a:rPr lang="en-US" sz="2400" dirty="0" smtClean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400" dirty="0" err="1" smtClean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alectinib</a:t>
            </a:r>
            <a:r>
              <a:rPr lang="en-US" sz="2400" dirty="0" smtClean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 are effective </a:t>
            </a:r>
            <a:r>
              <a:rPr lang="en-US" sz="24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in </a:t>
            </a:r>
            <a:r>
              <a:rPr lang="en-US" sz="2400" dirty="0" err="1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crizotinib</a:t>
            </a:r>
            <a:r>
              <a:rPr lang="en-US" sz="24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 resistance, </a:t>
            </a:r>
            <a:r>
              <a:rPr lang="en-US" sz="2400" dirty="0" smtClean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even in patients without a secondary resistance mutation</a:t>
            </a:r>
            <a:endParaRPr lang="en-US" sz="2400" dirty="0">
              <a:solidFill>
                <a:srgbClr val="00009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 smtClean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Next </a:t>
            </a:r>
            <a:r>
              <a:rPr lang="en-US" sz="24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generation ALK inhibitors </a:t>
            </a:r>
            <a:r>
              <a:rPr lang="en-US" sz="2400" dirty="0" smtClean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are a standard </a:t>
            </a:r>
            <a:r>
              <a:rPr lang="en-US" sz="24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therapy for </a:t>
            </a:r>
            <a:r>
              <a:rPr lang="en-US" sz="2400" dirty="0" err="1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crizotinib</a:t>
            </a:r>
            <a:r>
              <a:rPr lang="en-US" sz="24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-resistant ALK+ </a:t>
            </a:r>
            <a:r>
              <a:rPr lang="en-US" sz="2400" dirty="0" smtClean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NSCLC</a:t>
            </a:r>
          </a:p>
          <a:p>
            <a:r>
              <a:rPr lang="en-US" sz="2400" dirty="0" smtClean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Next generation ALK inhibitors have activity in the CNS, particularly </a:t>
            </a:r>
            <a:r>
              <a:rPr lang="en-US" sz="2400" dirty="0" err="1" smtClean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alectinib</a:t>
            </a:r>
            <a:r>
              <a:rPr lang="en-US" sz="2400" dirty="0" smtClean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 and PF-06463922</a:t>
            </a:r>
            <a:endParaRPr lang="en-US" sz="2400" dirty="0">
              <a:solidFill>
                <a:srgbClr val="00009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 smtClean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Strategies to overcome resistance to next generation ALK inhibitors are needed, particularly inhibitors of G1202R and combination approaches</a:t>
            </a:r>
          </a:p>
          <a:p>
            <a:r>
              <a:rPr lang="en-US" sz="2400" dirty="0" err="1" smtClean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Crizotinib</a:t>
            </a:r>
            <a:r>
              <a:rPr lang="en-US" sz="2400" dirty="0" smtClean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 resistance in ROS1+ NSCLC needs further investigation, but there are several inhibitors with potential activity (</a:t>
            </a:r>
            <a:r>
              <a:rPr lang="en-US" sz="2400" dirty="0" err="1" smtClean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ceritinib</a:t>
            </a:r>
            <a:r>
              <a:rPr lang="en-US" sz="2400" dirty="0" smtClean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, PF-06463922, RXDX-101)</a:t>
            </a:r>
          </a:p>
          <a:p>
            <a:endParaRPr lang="en-US" sz="2400" dirty="0" smtClean="0">
              <a:solidFill>
                <a:srgbClr val="00009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sz="2400" dirty="0">
              <a:solidFill>
                <a:srgbClr val="00009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152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50" y="382198"/>
            <a:ext cx="8529638" cy="968375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  <a:effectLst/>
              </a:rPr>
              <a:t>ALK and ROS1 are Similar Targets</a:t>
            </a:r>
            <a:br>
              <a:rPr lang="en-US" dirty="0" smtClean="0">
                <a:solidFill>
                  <a:srgbClr val="000090"/>
                </a:solidFill>
                <a:effectLst/>
              </a:rPr>
            </a:br>
            <a:endParaRPr lang="en-US" sz="2400" dirty="0">
              <a:solidFill>
                <a:srgbClr val="000090"/>
              </a:solidFill>
              <a:effectLst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497202"/>
              </p:ext>
            </p:extLst>
          </p:nvPr>
        </p:nvGraphicFramePr>
        <p:xfrm>
          <a:off x="365125" y="1830388"/>
          <a:ext cx="8466140" cy="777125"/>
        </p:xfrm>
        <a:graphic>
          <a:graphicData uri="http://schemas.openxmlformats.org/drawingml/2006/table">
            <a:tbl>
              <a:tblPr/>
              <a:tblGrid>
                <a:gridCol w="611333"/>
                <a:gridCol w="226900"/>
                <a:gridCol w="320083"/>
                <a:gridCol w="277512"/>
                <a:gridCol w="277512"/>
                <a:gridCol w="277512"/>
                <a:gridCol w="277512"/>
                <a:gridCol w="277512"/>
                <a:gridCol w="277512"/>
                <a:gridCol w="277512"/>
                <a:gridCol w="277512"/>
                <a:gridCol w="277512"/>
                <a:gridCol w="277512"/>
                <a:gridCol w="277512"/>
                <a:gridCol w="277512"/>
                <a:gridCol w="277512"/>
                <a:gridCol w="370018"/>
                <a:gridCol w="370018"/>
                <a:gridCol w="370018"/>
                <a:gridCol w="370018"/>
                <a:gridCol w="277512"/>
                <a:gridCol w="277512"/>
                <a:gridCol w="277512"/>
                <a:gridCol w="277512"/>
                <a:gridCol w="277512"/>
                <a:gridCol w="277512"/>
                <a:gridCol w="277512"/>
                <a:gridCol w="277512"/>
              </a:tblGrid>
              <a:tr h="3707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Kinase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L1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D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L9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D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N1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N2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N3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N4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N5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H1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H3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H4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H5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H6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H7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H8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H9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H10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H11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H12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H13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C1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C2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C3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C4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C5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C6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C7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C8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ALK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I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V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K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M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latin typeface="Arial"/>
                        </a:rPr>
                        <a:t>ROS1</a:t>
                      </a:r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M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E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T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8774" marR="8774" marT="8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304" name="TextBox 6"/>
          <p:cNvSpPr txBox="1">
            <a:spLocks noChangeArrowheads="1"/>
          </p:cNvSpPr>
          <p:nvPr/>
        </p:nvSpPr>
        <p:spPr bwMode="auto">
          <a:xfrm>
            <a:off x="879477" y="1449389"/>
            <a:ext cx="731553" cy="27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9" tIns="45705" rIns="91409" bIns="45705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047">
              <a:defRPr/>
            </a:pPr>
            <a:r>
              <a:rPr lang="en-US" smtClean="0">
                <a:solidFill>
                  <a:srgbClr val="6762CC"/>
                </a:solidFill>
                <a:latin typeface="Arial"/>
              </a:rPr>
              <a:t>G-Loop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44724" y="1449965"/>
            <a:ext cx="971252" cy="276969"/>
          </a:xfrm>
          <a:prstGeom prst="rect">
            <a:avLst/>
          </a:prstGeom>
          <a:noFill/>
          <a:ln>
            <a:noFill/>
          </a:ln>
        </p:spPr>
        <p:txBody>
          <a:bodyPr wrap="none" lIns="91409" tIns="45705" rIns="91409" bIns="45705">
            <a:spAutoFit/>
          </a:bodyPr>
          <a:lstStyle/>
          <a:p>
            <a:pPr defTabSz="457047">
              <a:defRPr/>
            </a:pPr>
            <a:r>
              <a:rPr lang="en-US" sz="1200" dirty="0">
                <a:ln>
                  <a:solidFill>
                    <a:srgbClr val="FFFFFF">
                      <a:alpha val="63000"/>
                    </a:srgbClr>
                  </a:solidFill>
                </a:ln>
                <a:solidFill>
                  <a:srgbClr val="000000"/>
                </a:solidFill>
                <a:latin typeface="Arial"/>
              </a:rPr>
              <a:t>N-Terminus</a:t>
            </a:r>
          </a:p>
        </p:txBody>
      </p:sp>
      <p:sp>
        <p:nvSpPr>
          <p:cNvPr id="9306" name="TextBox 8"/>
          <p:cNvSpPr txBox="1">
            <a:spLocks noChangeArrowheads="1"/>
          </p:cNvSpPr>
          <p:nvPr/>
        </p:nvSpPr>
        <p:spPr bwMode="auto">
          <a:xfrm>
            <a:off x="3714751" y="1449389"/>
            <a:ext cx="1911714" cy="27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9" tIns="45705" rIns="91409" bIns="45705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047">
              <a:defRPr/>
            </a:pPr>
            <a:r>
              <a:rPr lang="en-US" dirty="0" smtClean="0">
                <a:solidFill>
                  <a:srgbClr val="00B050"/>
                </a:solidFill>
                <a:latin typeface="Arial"/>
              </a:rPr>
              <a:t>Extended Hinge Region</a:t>
            </a:r>
          </a:p>
        </p:txBody>
      </p:sp>
      <p:sp>
        <p:nvSpPr>
          <p:cNvPr id="9307" name="TextBox 10"/>
          <p:cNvSpPr txBox="1">
            <a:spLocks noChangeArrowheads="1"/>
          </p:cNvSpPr>
          <p:nvPr/>
        </p:nvSpPr>
        <p:spPr bwMode="auto">
          <a:xfrm>
            <a:off x="6991352" y="1449389"/>
            <a:ext cx="1028209" cy="27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9" tIns="45705" rIns="91409" bIns="45705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047">
              <a:defRPr/>
            </a:pPr>
            <a:r>
              <a:rPr lang="en-US" dirty="0" smtClean="0">
                <a:solidFill>
                  <a:srgbClr val="FF99FF"/>
                </a:solidFill>
                <a:latin typeface="Arial"/>
              </a:rPr>
              <a:t>C-Terminus</a:t>
            </a:r>
          </a:p>
        </p:txBody>
      </p:sp>
      <p:pic>
        <p:nvPicPr>
          <p:cNvPr id="13404" name="Picture 10" descr="alk_ros cop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8" y="2946400"/>
            <a:ext cx="4549775" cy="333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3106740" y="1446214"/>
            <a:ext cx="415436" cy="27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9" tIns="45705" rIns="91409" bIns="45705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047">
              <a:defRPr/>
            </a:pPr>
            <a:r>
              <a:rPr lang="en-US" dirty="0" smtClean="0">
                <a:solidFill>
                  <a:srgbClr val="FFFFFF"/>
                </a:solidFill>
                <a:latin typeface="Arial"/>
              </a:rPr>
              <a:t>GK</a:t>
            </a:r>
          </a:p>
        </p:txBody>
      </p:sp>
      <p:sp>
        <p:nvSpPr>
          <p:cNvPr id="11" name="Text Box 121"/>
          <p:cNvSpPr txBox="1">
            <a:spLocks noChangeArrowheads="1"/>
          </p:cNvSpPr>
          <p:nvPr/>
        </p:nvSpPr>
        <p:spPr bwMode="auto">
          <a:xfrm>
            <a:off x="7093312" y="6462142"/>
            <a:ext cx="1853828" cy="27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9" tIns="45705" rIns="91409" bIns="45705" anchor="b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457047">
              <a:spcBef>
                <a:spcPct val="50000"/>
              </a:spcBef>
            </a:pPr>
            <a:r>
              <a:rPr lang="en-US" b="0" dirty="0" smtClean="0">
                <a:solidFill>
                  <a:srgbClr val="000000"/>
                </a:solidFill>
              </a:rPr>
              <a:t>Shaw et al., ASCO 2012</a:t>
            </a:r>
            <a:endParaRPr lang="en-GB" b="0" dirty="0">
              <a:solidFill>
                <a:srgbClr val="000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6308509" y="3082767"/>
            <a:ext cx="797579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05" rIns="91409" bIns="45705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l" defTabSz="457047"/>
            <a:r>
              <a:rPr lang="en-US" sz="1400" dirty="0">
                <a:solidFill>
                  <a:srgbClr val="1CC83D"/>
                </a:solidFill>
                <a:effectLst/>
                <a:latin typeface="Arial"/>
              </a:rPr>
              <a:t>ROS1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0932" y="4014687"/>
            <a:ext cx="1012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047"/>
            <a:r>
              <a:rPr lang="en-US" sz="1400" b="1" dirty="0" err="1" smtClean="0">
                <a:solidFill>
                  <a:srgbClr val="000090"/>
                </a:solidFill>
                <a:latin typeface="Arial"/>
              </a:rPr>
              <a:t>Crizotinib</a:t>
            </a:r>
            <a:endParaRPr lang="en-US" sz="1400" b="1" dirty="0">
              <a:solidFill>
                <a:srgbClr val="000090"/>
              </a:solidFill>
              <a:latin typeface="Arial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974856" y="4182764"/>
            <a:ext cx="445848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>
          <a:xfrm>
            <a:off x="489449" y="147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 err="1" smtClean="0">
                <a:solidFill>
                  <a:srgbClr val="000090"/>
                </a:solidFill>
                <a:latin typeface="Arial" charset="0"/>
              </a:rPr>
              <a:t>Crizotinib</a:t>
            </a:r>
            <a:r>
              <a:rPr lang="en-US" sz="3200" b="1" dirty="0" smtClean="0">
                <a:solidFill>
                  <a:srgbClr val="000090"/>
                </a:solidFill>
                <a:latin typeface="Arial" charset="0"/>
              </a:rPr>
              <a:t> Resistance </a:t>
            </a:r>
            <a:r>
              <a:rPr lang="en-US" sz="3200" b="1" dirty="0">
                <a:solidFill>
                  <a:srgbClr val="000090"/>
                </a:solidFill>
                <a:latin typeface="Arial" charset="0"/>
              </a:rPr>
              <a:t>in ALK+ NSCLC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2343043"/>
              </p:ext>
            </p:extLst>
          </p:nvPr>
        </p:nvGraphicFramePr>
        <p:xfrm>
          <a:off x="1766627" y="776431"/>
          <a:ext cx="7562022" cy="5914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2" name="TextBox 9"/>
          <p:cNvSpPr txBox="1">
            <a:spLocks noChangeArrowheads="1"/>
          </p:cNvSpPr>
          <p:nvPr/>
        </p:nvSpPr>
        <p:spPr bwMode="auto">
          <a:xfrm rot="21279483">
            <a:off x="6175375" y="3513522"/>
            <a:ext cx="755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002060"/>
                </a:solidFill>
                <a:latin typeface="Arial" charset="0"/>
                <a:ea typeface="ＭＳ Ｐゴシック" charset="0"/>
                <a:cs typeface="Arial" charset="0"/>
              </a:rPr>
              <a:t>G1269A</a:t>
            </a:r>
          </a:p>
        </p:txBody>
      </p:sp>
      <p:sp>
        <p:nvSpPr>
          <p:cNvPr id="17413" name="TextBox 10"/>
          <p:cNvSpPr txBox="1">
            <a:spLocks noChangeArrowheads="1"/>
          </p:cNvSpPr>
          <p:nvPr/>
        </p:nvSpPr>
        <p:spPr bwMode="auto">
          <a:xfrm rot="682573">
            <a:off x="6148388" y="4037397"/>
            <a:ext cx="7540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t>G1202R</a:t>
            </a:r>
          </a:p>
        </p:txBody>
      </p:sp>
      <p:sp>
        <p:nvSpPr>
          <p:cNvPr id="17415" name="TextBox 12"/>
          <p:cNvSpPr txBox="1">
            <a:spLocks noChangeArrowheads="1"/>
          </p:cNvSpPr>
          <p:nvPr/>
        </p:nvSpPr>
        <p:spPr bwMode="auto">
          <a:xfrm rot="1442792">
            <a:off x="6049963" y="4427922"/>
            <a:ext cx="7207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t>L1152R</a:t>
            </a:r>
          </a:p>
        </p:txBody>
      </p:sp>
      <p:sp>
        <p:nvSpPr>
          <p:cNvPr id="17416" name="TextBox 13"/>
          <p:cNvSpPr txBox="1">
            <a:spLocks noChangeArrowheads="1"/>
          </p:cNvSpPr>
          <p:nvPr/>
        </p:nvSpPr>
        <p:spPr bwMode="auto">
          <a:xfrm rot="210157">
            <a:off x="6208713" y="3826259"/>
            <a:ext cx="7286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002060"/>
                </a:solidFill>
                <a:latin typeface="Arial" charset="0"/>
                <a:ea typeface="ＭＳ Ｐゴシック" charset="0"/>
                <a:cs typeface="Arial" charset="0"/>
              </a:rPr>
              <a:t>S1206Y</a:t>
            </a: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9429783"/>
              </p:ext>
            </p:extLst>
          </p:nvPr>
        </p:nvGraphicFramePr>
        <p:xfrm>
          <a:off x="622300" y="571500"/>
          <a:ext cx="9093200" cy="636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518347"/>
              </p:ext>
            </p:extLst>
          </p:nvPr>
        </p:nvGraphicFramePr>
        <p:xfrm>
          <a:off x="2597439" y="2006084"/>
          <a:ext cx="3650961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5529270"/>
              </p:ext>
            </p:extLst>
          </p:nvPr>
        </p:nvGraphicFramePr>
        <p:xfrm>
          <a:off x="2895600" y="2438399"/>
          <a:ext cx="3352800" cy="254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7094817"/>
              </p:ext>
            </p:extLst>
          </p:nvPr>
        </p:nvGraphicFramePr>
        <p:xfrm>
          <a:off x="3048000" y="2841805"/>
          <a:ext cx="2811535" cy="2136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8407701"/>
              </p:ext>
            </p:extLst>
          </p:nvPr>
        </p:nvGraphicFramePr>
        <p:xfrm>
          <a:off x="3048000" y="2819400"/>
          <a:ext cx="2667001" cy="2136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095750" y="3689734"/>
            <a:ext cx="79387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ALK+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9500" y="48913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047"/>
            <a:r>
              <a:rPr lang="en-US" sz="1200" b="1" dirty="0" smtClean="0">
                <a:solidFill>
                  <a:prstClr val="black"/>
                </a:solidFill>
                <a:latin typeface="Arial"/>
                <a:cs typeface="Arial"/>
              </a:rPr>
              <a:t>No </a:t>
            </a:r>
            <a:r>
              <a:rPr lang="en-US" sz="1200" b="1" i="1" dirty="0" smtClean="0">
                <a:solidFill>
                  <a:prstClr val="black"/>
                </a:solidFill>
                <a:latin typeface="Arial"/>
                <a:cs typeface="Arial"/>
              </a:rPr>
              <a:t>ALK</a:t>
            </a:r>
            <a:r>
              <a:rPr lang="en-US" sz="1200" b="1" dirty="0" smtClean="0">
                <a:solidFill>
                  <a:prstClr val="black"/>
                </a:solidFill>
                <a:latin typeface="Arial"/>
                <a:cs typeface="Arial"/>
              </a:rPr>
              <a:t> amp</a:t>
            </a:r>
          </a:p>
          <a:p>
            <a:pPr defTabSz="457047"/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b="1" dirty="0" smtClean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b="1" dirty="0" err="1" smtClean="0">
                <a:solidFill>
                  <a:prstClr val="black"/>
                </a:solidFill>
                <a:latin typeface="Arial"/>
                <a:cs typeface="Arial"/>
              </a:rPr>
              <a:t>mut</a:t>
            </a:r>
            <a:endParaRPr lang="en-US" sz="12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450306" y="2275700"/>
            <a:ext cx="10937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Unknown</a:t>
            </a:r>
            <a:endParaRPr lang="en-US" sz="1200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365500" y="5765284"/>
            <a:ext cx="18367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Bypass tracks</a:t>
            </a:r>
            <a:endParaRPr lang="en-US" sz="1200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1" name="TextBox 17"/>
          <p:cNvSpPr txBox="1">
            <a:spLocks noChangeArrowheads="1"/>
          </p:cNvSpPr>
          <p:nvPr/>
        </p:nvSpPr>
        <p:spPr bwMode="auto">
          <a:xfrm>
            <a:off x="4548981" y="2405242"/>
            <a:ext cx="544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ALK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amp</a:t>
            </a:r>
          </a:p>
        </p:txBody>
      </p:sp>
      <p:sp>
        <p:nvSpPr>
          <p:cNvPr id="32" name="TextBox 16"/>
          <p:cNvSpPr txBox="1">
            <a:spLocks noChangeArrowheads="1"/>
          </p:cNvSpPr>
          <p:nvPr/>
        </p:nvSpPr>
        <p:spPr bwMode="auto">
          <a:xfrm>
            <a:off x="5452269" y="3420652"/>
            <a:ext cx="500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ALK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mut</a:t>
            </a:r>
            <a:endParaRPr lang="en-US" sz="1200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642644" y="1729085"/>
            <a:ext cx="10937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t>Amplified</a:t>
            </a:r>
            <a:endParaRPr lang="en-US" sz="1200" b="1" dirty="0">
              <a:solidFill>
                <a:prstClr val="white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4" name="TextBox 13"/>
          <p:cNvSpPr txBox="1">
            <a:spLocks noChangeArrowheads="1"/>
          </p:cNvSpPr>
          <p:nvPr/>
        </p:nvSpPr>
        <p:spPr bwMode="auto">
          <a:xfrm rot="210157">
            <a:off x="6221413" y="3864359"/>
            <a:ext cx="7286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rgbClr val="002060"/>
                </a:solidFill>
                <a:latin typeface="Arial" charset="0"/>
                <a:ea typeface="ＭＳ Ｐゴシック" charset="0"/>
                <a:cs typeface="Arial" charset="0"/>
              </a:rPr>
              <a:t>S1206Y</a:t>
            </a:r>
          </a:p>
        </p:txBody>
      </p:sp>
      <p:sp>
        <p:nvSpPr>
          <p:cNvPr id="35" name="TextBox 9"/>
          <p:cNvSpPr txBox="1">
            <a:spLocks noChangeArrowheads="1"/>
          </p:cNvSpPr>
          <p:nvPr/>
        </p:nvSpPr>
        <p:spPr bwMode="auto">
          <a:xfrm rot="21279483">
            <a:off x="6188075" y="3488122"/>
            <a:ext cx="755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rgbClr val="002060"/>
                </a:solidFill>
                <a:latin typeface="Arial" charset="0"/>
                <a:ea typeface="ＭＳ Ｐゴシック" charset="0"/>
                <a:cs typeface="Arial" charset="0"/>
              </a:rPr>
              <a:t>G1269A</a:t>
            </a:r>
          </a:p>
        </p:txBody>
      </p:sp>
      <p:sp>
        <p:nvSpPr>
          <p:cNvPr id="36" name="TextBox 10"/>
          <p:cNvSpPr txBox="1">
            <a:spLocks noChangeArrowheads="1"/>
          </p:cNvSpPr>
          <p:nvPr/>
        </p:nvSpPr>
        <p:spPr bwMode="auto">
          <a:xfrm rot="682573">
            <a:off x="6161088" y="4151697"/>
            <a:ext cx="7540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t>G1202R</a:t>
            </a:r>
          </a:p>
        </p:txBody>
      </p:sp>
      <p:sp>
        <p:nvSpPr>
          <p:cNvPr id="40" name="TextBox 12"/>
          <p:cNvSpPr txBox="1">
            <a:spLocks noChangeArrowheads="1"/>
          </p:cNvSpPr>
          <p:nvPr/>
        </p:nvSpPr>
        <p:spPr bwMode="auto">
          <a:xfrm rot="1442792">
            <a:off x="6011863" y="4669222"/>
            <a:ext cx="7207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t>L1152R</a:t>
            </a:r>
          </a:p>
        </p:txBody>
      </p:sp>
      <p:sp>
        <p:nvSpPr>
          <p:cNvPr id="41" name="TextBox 1"/>
          <p:cNvSpPr txBox="1">
            <a:spLocks noChangeArrowheads="1"/>
          </p:cNvSpPr>
          <p:nvPr/>
        </p:nvSpPr>
        <p:spPr bwMode="auto">
          <a:xfrm rot="19549541">
            <a:off x="5794269" y="2512965"/>
            <a:ext cx="739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t>L1196M</a:t>
            </a:r>
          </a:p>
        </p:txBody>
      </p:sp>
      <p:sp>
        <p:nvSpPr>
          <p:cNvPr id="44" name="TextBox 11"/>
          <p:cNvSpPr txBox="1">
            <a:spLocks noChangeArrowheads="1"/>
          </p:cNvSpPr>
          <p:nvPr/>
        </p:nvSpPr>
        <p:spPr bwMode="auto">
          <a:xfrm rot="1977856">
            <a:off x="5845969" y="4880205"/>
            <a:ext cx="7286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t>C1156Y</a:t>
            </a:r>
          </a:p>
        </p:txBody>
      </p:sp>
      <p:sp>
        <p:nvSpPr>
          <p:cNvPr id="46" name="TextBox 45"/>
          <p:cNvSpPr txBox="1"/>
          <p:nvPr/>
        </p:nvSpPr>
        <p:spPr>
          <a:xfrm rot="1087012">
            <a:off x="6055054" y="4421325"/>
            <a:ext cx="830688" cy="277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047"/>
            <a:r>
              <a:rPr lang="en-GB" sz="1200" b="1" dirty="0" smtClean="0">
                <a:solidFill>
                  <a:prstClr val="black"/>
                </a:solidFill>
                <a:latin typeface="Arial"/>
                <a:cs typeface="Arial"/>
              </a:rPr>
              <a:t>1151Tins</a:t>
            </a:r>
            <a:endParaRPr lang="en-GB" sz="12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99594" y="2841804"/>
            <a:ext cx="2667001" cy="2114191"/>
            <a:chOff x="3099594" y="2841804"/>
            <a:chExt cx="2667001" cy="2114191"/>
          </a:xfrm>
        </p:grpSpPr>
        <p:graphicFrame>
          <p:nvGraphicFramePr>
            <p:cNvPr id="27" name="Chart 2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6141475"/>
                </p:ext>
              </p:extLst>
            </p:nvPr>
          </p:nvGraphicFramePr>
          <p:xfrm>
            <a:off x="3099594" y="2841804"/>
            <a:ext cx="2667001" cy="21141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4022197" y="4364131"/>
              <a:ext cx="8117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047"/>
              <a:r>
                <a:rPr lang="en-US" sz="1600" b="1" dirty="0" smtClean="0">
                  <a:solidFill>
                    <a:prstClr val="black"/>
                  </a:solidFill>
                  <a:latin typeface="Arial"/>
                  <a:cs typeface="Arial"/>
                </a:rPr>
                <a:t>PK/PD</a:t>
              </a:r>
              <a:endParaRPr lang="en-US" sz="1600" b="1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8407400" y="2275700"/>
            <a:ext cx="2108200" cy="2956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47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08409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7" descr="fig1_g_spheres copy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139" y="2131174"/>
            <a:ext cx="4043961" cy="2618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38" descr="fig1_g2r_spheres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9922" y="2134498"/>
            <a:ext cx="4037919" cy="26153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TextBox 36"/>
          <p:cNvSpPr txBox="1">
            <a:spLocks noChangeArrowheads="1"/>
          </p:cNvSpPr>
          <p:nvPr/>
        </p:nvSpPr>
        <p:spPr bwMode="auto">
          <a:xfrm>
            <a:off x="1563972" y="2283336"/>
            <a:ext cx="724869" cy="28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6662" tIns="33330" rIns="66662" bIns="33330">
            <a:spAutoFit/>
          </a:bodyPr>
          <a:lstStyle/>
          <a:p>
            <a:pPr defTabSz="457098"/>
            <a:r>
              <a:rPr lang="en-US" sz="700">
                <a:solidFill>
                  <a:prstClr val="black"/>
                </a:solidFill>
                <a:latin typeface="Arial"/>
                <a:cs typeface="Arial"/>
              </a:rPr>
              <a:t>Piperidine Ring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1881162" y="2522753"/>
            <a:ext cx="107726" cy="568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401960" y="2618283"/>
            <a:ext cx="230430" cy="298143"/>
          </a:xfrm>
          <a:prstGeom prst="rect">
            <a:avLst/>
          </a:prstGeom>
          <a:noFill/>
        </p:spPr>
        <p:txBody>
          <a:bodyPr wrap="none" lIns="66662" tIns="33330" rIns="66662" bIns="33330" rtlCol="0">
            <a:spAutoFit/>
          </a:bodyPr>
          <a:lstStyle/>
          <a:p>
            <a:pPr defTabSz="457098"/>
            <a:r>
              <a:rPr lang="en-US" sz="1500" dirty="0">
                <a:solidFill>
                  <a:srgbClr val="FF0000"/>
                </a:solidFill>
                <a:latin typeface="Calibri"/>
              </a:rPr>
              <a:t>*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142354" y="2629262"/>
            <a:ext cx="230430" cy="298143"/>
          </a:xfrm>
          <a:prstGeom prst="rect">
            <a:avLst/>
          </a:prstGeom>
          <a:noFill/>
        </p:spPr>
        <p:txBody>
          <a:bodyPr wrap="none" lIns="66662" tIns="33330" rIns="66662" bIns="33330" rtlCol="0">
            <a:spAutoFit/>
          </a:bodyPr>
          <a:lstStyle/>
          <a:p>
            <a:pPr defTabSz="457098"/>
            <a:r>
              <a:rPr lang="en-US" sz="1500" dirty="0">
                <a:solidFill>
                  <a:srgbClr val="FF0000"/>
                </a:solidFill>
                <a:latin typeface="Calibri"/>
              </a:rPr>
              <a:t>*</a:t>
            </a:r>
          </a:p>
        </p:txBody>
      </p:sp>
      <p:sp>
        <p:nvSpPr>
          <p:cNvPr id="84" name="Title 3"/>
          <p:cNvSpPr txBox="1">
            <a:spLocks/>
          </p:cNvSpPr>
          <p:nvPr/>
        </p:nvSpPr>
        <p:spPr bwMode="auto">
          <a:xfrm>
            <a:off x="856122" y="444500"/>
            <a:ext cx="7391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09" tIns="45705" rIns="91409" bIns="45705" anchor="ctr"/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 defTabSz="91409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Crizotinib</a:t>
            </a:r>
            <a:r>
              <a:rPr lang="en-US" sz="28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Resistance in ROS1+ NSCLC </a:t>
            </a:r>
          </a:p>
          <a:p>
            <a:pPr algn="ctr" defTabSz="91409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ROS1 G2032R</a:t>
            </a:r>
            <a:endParaRPr lang="en-US" sz="2800" b="1" i="1" dirty="0">
              <a:solidFill>
                <a:srgbClr val="000090"/>
              </a:solidFill>
              <a:latin typeface="Arial" charset="0"/>
              <a:cs typeface="Arial" charset="0"/>
            </a:endParaRPr>
          </a:p>
        </p:txBody>
      </p:sp>
      <p:sp>
        <p:nvSpPr>
          <p:cNvPr id="85" name="TextBox 2"/>
          <p:cNvSpPr txBox="1">
            <a:spLocks noChangeArrowheads="1"/>
          </p:cNvSpPr>
          <p:nvPr/>
        </p:nvSpPr>
        <p:spPr bwMode="auto">
          <a:xfrm>
            <a:off x="5296338" y="6375406"/>
            <a:ext cx="3385274" cy="27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9" tIns="45705" rIns="91409" bIns="45705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09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0" dirty="0" err="1" smtClean="0">
                <a:solidFill>
                  <a:prstClr val="black"/>
                </a:solidFill>
              </a:rPr>
              <a:t>Awad</a:t>
            </a:r>
            <a:r>
              <a:rPr lang="en-US" b="0" dirty="0" smtClean="0">
                <a:solidFill>
                  <a:prstClr val="black"/>
                </a:solidFill>
              </a:rPr>
              <a:t> et al., NEJM 368(25): 2395-2401,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151840"/>
              </p:ext>
            </p:extLst>
          </p:nvPr>
        </p:nvGraphicFramePr>
        <p:xfrm>
          <a:off x="289890" y="898052"/>
          <a:ext cx="8585199" cy="5946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/>
                <a:gridCol w="1151220"/>
                <a:gridCol w="1025558"/>
                <a:gridCol w="2289387"/>
                <a:gridCol w="1430867"/>
                <a:gridCol w="1430867"/>
              </a:tblGrid>
              <a:tr h="6223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ALK TKI</a:t>
                      </a:r>
                      <a:endParaRPr lang="en-US" sz="16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Sponsor</a:t>
                      </a:r>
                      <a:endParaRPr lang="en-US" sz="16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ROS1 Activity</a:t>
                      </a:r>
                      <a:endParaRPr lang="en-US" sz="16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Status </a:t>
                      </a:r>
                      <a:endParaRPr lang="en-US" sz="16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Ongoing</a:t>
                      </a:r>
                      <a:r>
                        <a:rPr lang="en-US" sz="1600" baseline="0" dirty="0" smtClean="0"/>
                        <a:t> Studies</a:t>
                      </a:r>
                      <a:endParaRPr lang="en-US" sz="16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Reference</a:t>
                      </a:r>
                      <a:endParaRPr lang="en-US" sz="1600" dirty="0"/>
                    </a:p>
                  </a:txBody>
                  <a:tcPr marT="45721" marB="45721"/>
                </a:tc>
              </a:tr>
              <a:tr h="73152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Ceritinib</a:t>
                      </a:r>
                      <a:endParaRPr lang="en-US" sz="1400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l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(LDK378)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Novartis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Yes 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FDA approved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bg2"/>
                          </a:solidFill>
                        </a:rPr>
                        <a:t>(4-29-2014)</a:t>
                      </a:r>
                      <a:endParaRPr lang="en-US" sz="1400" b="0" dirty="0">
                        <a:solidFill>
                          <a:schemeClr val="bg2"/>
                        </a:solidFill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Phase 3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Shaw et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 al., NEJM 2014; Kim et al., ASCO 2014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T="45721" marB="45721"/>
                </a:tc>
              </a:tr>
              <a:tr h="73152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/>
                        <a:t>Alectinib</a:t>
                      </a:r>
                      <a:r>
                        <a:rPr lang="en-US" sz="1400" dirty="0" smtClean="0"/>
                        <a:t> (CH5424802)</a:t>
                      </a:r>
                      <a:endParaRPr lang="en-US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Roche</a:t>
                      </a:r>
                      <a:endParaRPr lang="en-US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Investigational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bg2"/>
                          </a:solidFill>
                        </a:rPr>
                        <a:t>(Breakthrough Therapy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bg2"/>
                          </a:solidFill>
                        </a:rPr>
                        <a:t>Designation)</a:t>
                      </a:r>
                      <a:endParaRPr lang="en-US" sz="1400" b="0" dirty="0">
                        <a:solidFill>
                          <a:schemeClr val="bg2"/>
                        </a:solidFill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Phase 3</a:t>
                      </a:r>
                    </a:p>
                    <a:p>
                      <a:pPr algn="ctr"/>
                      <a:r>
                        <a:rPr lang="en-US" sz="1400" dirty="0" smtClean="0"/>
                        <a:t>Expanded access</a:t>
                      </a:r>
                      <a:endParaRPr lang="en-US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/>
                        <a:t>Seto</a:t>
                      </a:r>
                      <a:r>
                        <a:rPr lang="en-US" sz="1200" baseline="0" dirty="0" smtClean="0"/>
                        <a:t> et al., Lancet </a:t>
                      </a:r>
                      <a:r>
                        <a:rPr lang="en-US" sz="1200" baseline="0" dirty="0" err="1" smtClean="0"/>
                        <a:t>Onc</a:t>
                      </a:r>
                      <a:r>
                        <a:rPr lang="en-US" sz="1200" baseline="0" dirty="0" smtClean="0"/>
                        <a:t> 2013; </a:t>
                      </a:r>
                      <a:r>
                        <a:rPr lang="en-US" sz="1200" baseline="0" dirty="0" err="1" smtClean="0"/>
                        <a:t>Gadgeel</a:t>
                      </a:r>
                      <a:r>
                        <a:rPr lang="en-US" sz="1200" baseline="0" dirty="0" smtClean="0"/>
                        <a:t> et al., Lancet </a:t>
                      </a:r>
                      <a:r>
                        <a:rPr lang="en-US" sz="1200" baseline="0" dirty="0" err="1" smtClean="0"/>
                        <a:t>Onc</a:t>
                      </a:r>
                      <a:r>
                        <a:rPr lang="en-US" sz="1200" baseline="0" dirty="0" smtClean="0"/>
                        <a:t> 2014</a:t>
                      </a:r>
                      <a:endParaRPr lang="en-US" sz="1200" dirty="0"/>
                    </a:p>
                  </a:txBody>
                  <a:tcPr marT="45721" marB="45721"/>
                </a:tc>
              </a:tr>
              <a:tr h="62230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AP26113</a:t>
                      </a:r>
                      <a:endParaRPr lang="en-US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Ariad</a:t>
                      </a:r>
                      <a:endParaRPr lang="en-US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Investigational</a:t>
                      </a:r>
                      <a:endParaRPr lang="en-US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Phase 2</a:t>
                      </a:r>
                      <a:endParaRPr lang="en-US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/>
                        <a:t>Gettinger</a:t>
                      </a:r>
                      <a:r>
                        <a:rPr lang="en-US" sz="1200" dirty="0" smtClean="0"/>
                        <a:t> et</a:t>
                      </a:r>
                      <a:r>
                        <a:rPr lang="en-US" sz="1200" baseline="0" dirty="0" smtClean="0"/>
                        <a:t> al., ASCO 2014</a:t>
                      </a:r>
                      <a:endParaRPr lang="en-US" sz="1200" dirty="0"/>
                    </a:p>
                  </a:txBody>
                  <a:tcPr marT="45721" marB="45721"/>
                </a:tc>
              </a:tr>
              <a:tr h="62230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X-396</a:t>
                      </a:r>
                      <a:endParaRPr lang="en-US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Xcovery</a:t>
                      </a:r>
                      <a:endParaRPr lang="en-US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Investigational</a:t>
                      </a:r>
                      <a:endParaRPr lang="en-US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Phase 1</a:t>
                      </a:r>
                      <a:endParaRPr lang="en-US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Horn et al., ASCO 2014</a:t>
                      </a:r>
                      <a:endParaRPr lang="en-US" sz="1200" dirty="0"/>
                    </a:p>
                  </a:txBody>
                  <a:tcPr marT="45721" marB="45721"/>
                </a:tc>
              </a:tr>
              <a:tr h="62230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TSR-011</a:t>
                      </a:r>
                      <a:endParaRPr lang="en-US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Tesaro</a:t>
                      </a:r>
                      <a:endParaRPr lang="en-US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Unk</a:t>
                      </a:r>
                      <a:endParaRPr lang="en-US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Investigational</a:t>
                      </a:r>
                      <a:endParaRPr lang="en-US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Phase</a:t>
                      </a:r>
                      <a:r>
                        <a:rPr lang="en-US" sz="1400" baseline="0" dirty="0" smtClean="0"/>
                        <a:t> 1/2</a:t>
                      </a:r>
                      <a:endParaRPr lang="en-US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Weiss</a:t>
                      </a:r>
                      <a:r>
                        <a:rPr lang="en-US" sz="1200" baseline="0" dirty="0" smtClean="0"/>
                        <a:t> et al., WCLC 2013</a:t>
                      </a:r>
                      <a:endParaRPr lang="en-US" sz="1200" dirty="0"/>
                    </a:p>
                  </a:txBody>
                  <a:tcPr marT="45721" marB="45721"/>
                </a:tc>
              </a:tr>
              <a:tr h="62230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RXDX101 (NMS-E628)</a:t>
                      </a:r>
                      <a:endParaRPr lang="en-US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Ignyta</a:t>
                      </a:r>
                      <a:endParaRPr lang="en-US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Investigational</a:t>
                      </a:r>
                      <a:endParaRPr lang="en-US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Phase 1</a:t>
                      </a:r>
                      <a:endParaRPr lang="en-US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De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Braud</a:t>
                      </a:r>
                      <a:r>
                        <a:rPr lang="en-US" sz="1200" dirty="0" smtClean="0"/>
                        <a:t> et al., ASCO</a:t>
                      </a:r>
                      <a:r>
                        <a:rPr lang="en-US" sz="1200" baseline="0" dirty="0" smtClean="0"/>
                        <a:t> 2014</a:t>
                      </a:r>
                      <a:endParaRPr lang="en-US" sz="1200" dirty="0"/>
                    </a:p>
                  </a:txBody>
                  <a:tcPr marT="45721" marB="45721"/>
                </a:tc>
              </a:tr>
              <a:tr h="640047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CEP-37440</a:t>
                      </a:r>
                      <a:endParaRPr lang="en-US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Teva</a:t>
                      </a:r>
                      <a:endParaRPr lang="en-US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Unk</a:t>
                      </a:r>
                      <a:endParaRPr lang="en-US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Investigational</a:t>
                      </a:r>
                      <a:endParaRPr lang="en-US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Phase 1</a:t>
                      </a:r>
                      <a:endParaRPr lang="en-US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NCT01922752</a:t>
                      </a:r>
                      <a:endParaRPr lang="en-US" sz="1200" dirty="0"/>
                    </a:p>
                  </a:txBody>
                  <a:tcPr marT="45721" marB="45721"/>
                </a:tc>
              </a:tr>
              <a:tr h="64008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PF-06463922</a:t>
                      </a:r>
                      <a:endParaRPr lang="en-US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Pfizer</a:t>
                      </a:r>
                      <a:endParaRPr lang="en-US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Investigational</a:t>
                      </a:r>
                      <a:endParaRPr lang="en-US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Phase</a:t>
                      </a:r>
                      <a:r>
                        <a:rPr lang="en-US" sz="1400" baseline="0" dirty="0" smtClean="0"/>
                        <a:t> 1/2</a:t>
                      </a:r>
                      <a:endParaRPr lang="en-US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/>
                        <a:t>Zou</a:t>
                      </a:r>
                      <a:r>
                        <a:rPr lang="en-US" sz="1200" dirty="0" smtClean="0"/>
                        <a:t> et al., EORTC-AACR-NCI 2013</a:t>
                      </a:r>
                      <a:endParaRPr lang="en-US" sz="1200" dirty="0"/>
                    </a:p>
                  </a:txBody>
                  <a:tcPr marT="45721" marB="45721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80487" y="262311"/>
            <a:ext cx="6595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Next Generation ALK/ROS1 Inhibitors</a:t>
            </a:r>
            <a:endParaRPr lang="en-US" sz="2800" b="1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54092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08307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PowerPoint_white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8355" y="874671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55411" y="2225295"/>
            <a:ext cx="79355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767"/>
                </a:solidFill>
                <a:latin typeface="Arial"/>
                <a:cs typeface="Arial"/>
              </a:rPr>
              <a:t>Next Generation ALK Inhibitors are Effective in </a:t>
            </a:r>
            <a:r>
              <a:rPr lang="en-US" sz="3200" b="1" dirty="0" err="1" smtClean="0">
                <a:solidFill>
                  <a:srgbClr val="FF6767"/>
                </a:solidFill>
                <a:latin typeface="Arial"/>
                <a:cs typeface="Arial"/>
              </a:rPr>
              <a:t>Crizotinib</a:t>
            </a:r>
            <a:r>
              <a:rPr lang="en-US" sz="3200" b="1" dirty="0" smtClean="0">
                <a:solidFill>
                  <a:srgbClr val="FF6767"/>
                </a:solidFill>
                <a:latin typeface="Arial"/>
                <a:cs typeface="Arial"/>
              </a:rPr>
              <a:t> Resistance</a:t>
            </a:r>
            <a:endParaRPr lang="en-US" sz="3200" b="1" dirty="0">
              <a:solidFill>
                <a:srgbClr val="FF676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880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217613" y="3224213"/>
            <a:ext cx="107950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93813" y="3267075"/>
            <a:ext cx="107950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##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36625" y="2989263"/>
            <a:ext cx="7867650" cy="476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39800" y="4002088"/>
            <a:ext cx="78787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7269" name="Content Placeholder 4"/>
          <p:cNvGraphicFramePr>
            <a:graphicFrameLocks noGrp="1"/>
          </p:cNvGraphicFramePr>
          <p:nvPr>
            <p:ph idx="1"/>
          </p:nvPr>
        </p:nvGraphicFramePr>
        <p:xfrm>
          <a:off x="215900" y="1162050"/>
          <a:ext cx="8594725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4" imgW="8594650" imgH="4467999" progId="Excel.Chart.8">
                  <p:embed/>
                </p:oleObj>
              </mc:Choice>
              <mc:Fallback>
                <p:oleObj r:id="rId4" imgW="8594650" imgH="4467999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162050"/>
                        <a:ext cx="8594725" cy="447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270" name="Title 1"/>
          <p:cNvSpPr>
            <a:spLocks noGrp="1"/>
          </p:cNvSpPr>
          <p:nvPr>
            <p:ph type="title"/>
          </p:nvPr>
        </p:nvSpPr>
        <p:spPr>
          <a:xfrm>
            <a:off x="241300" y="282575"/>
            <a:ext cx="8493125" cy="919163"/>
          </a:xfrm>
        </p:spPr>
        <p:txBody>
          <a:bodyPr/>
          <a:lstStyle/>
          <a:p>
            <a:pPr algn="ctr" eaLnBrk="1" hangingPunct="1"/>
            <a:r>
              <a:rPr lang="en-GB" sz="3200">
                <a:latin typeface="Arial" charset="0"/>
              </a:rPr>
              <a:t>Antitumor Efficacy of Ceritinib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39800" y="3389313"/>
            <a:ext cx="7867650" cy="4762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517900" y="1441450"/>
            <a:ext cx="119063" cy="119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17900" y="1712913"/>
            <a:ext cx="119063" cy="1190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6963" y="1330325"/>
            <a:ext cx="2303462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t>NSCLC with prior </a:t>
            </a:r>
            <a:r>
              <a:rPr lang="en-GB" sz="1600" dirty="0" err="1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t>ALKi</a:t>
            </a:r>
            <a:r>
              <a:rPr lang="en-GB" sz="1600" dirty="0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endParaRPr lang="en-GB" sz="1600" dirty="0">
              <a:solidFill>
                <a:srgbClr val="0F2C52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6963" y="1600200"/>
            <a:ext cx="1973262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t>NSCLC </a:t>
            </a:r>
            <a:r>
              <a:rPr lang="en-GB" sz="1600" dirty="0" err="1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t>ALKi</a:t>
            </a:r>
            <a:r>
              <a:rPr lang="en-GB" sz="1600" dirty="0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t> naïve </a:t>
            </a:r>
            <a:endParaRPr lang="en-GB" sz="1600" dirty="0">
              <a:solidFill>
                <a:srgbClr val="0F2C52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-2043906" y="3245644"/>
            <a:ext cx="45005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t>Change from baseline in sum of longest diameters (%)</a:t>
            </a:r>
            <a:endParaRPr lang="en-GB" sz="1400" dirty="0">
              <a:solidFill>
                <a:srgbClr val="0F2C52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3113" y="5627688"/>
            <a:ext cx="804545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t>*Patients with measurable disease at baseline and at least 1 post baseline assessment without unknown response for target lesion or overall response</a:t>
            </a:r>
            <a:endParaRPr lang="en-GB" sz="1600" dirty="0">
              <a:solidFill>
                <a:prstClr val="white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66075" y="2528888"/>
            <a:ext cx="873125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t>N=228*</a:t>
            </a:r>
            <a:endParaRPr lang="en-GB" sz="1600" dirty="0">
              <a:solidFill>
                <a:srgbClr val="0F2C52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7300" y="3224213"/>
            <a:ext cx="107950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84275" y="3028950"/>
            <a:ext cx="107950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7175" y="3543300"/>
            <a:ext cx="107950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93838" y="3473450"/>
            <a:ext cx="107950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70050" y="3611563"/>
            <a:ext cx="107950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08163" y="3744913"/>
            <a:ext cx="107950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46288" y="3802063"/>
            <a:ext cx="107950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08175" y="3759200"/>
            <a:ext cx="107950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16138" y="3819525"/>
            <a:ext cx="107950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03513" y="4062413"/>
            <a:ext cx="107950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79725" y="4119563"/>
            <a:ext cx="107950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86100" y="4154488"/>
            <a:ext cx="107950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21025" y="4156075"/>
            <a:ext cx="107950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22638" y="4170363"/>
            <a:ext cx="107950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32175" y="4184650"/>
            <a:ext cx="107950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70275" y="4189413"/>
            <a:ext cx="107950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65525" y="4198938"/>
            <a:ext cx="107950" cy="119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75088" y="4265613"/>
            <a:ext cx="107950" cy="117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56100" y="4322763"/>
            <a:ext cx="107950" cy="117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94200" y="4322763"/>
            <a:ext cx="107950" cy="117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32313" y="4341813"/>
            <a:ext cx="107950" cy="117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08525" y="4370388"/>
            <a:ext cx="107950" cy="117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41875" y="4379913"/>
            <a:ext cx="107950" cy="117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879975" y="4379913"/>
            <a:ext cx="107950" cy="117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18100" y="4422775"/>
            <a:ext cx="107950" cy="117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222875" y="4437063"/>
            <a:ext cx="107950" cy="117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32413" y="4460875"/>
            <a:ext cx="107950" cy="117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99088" y="4475163"/>
            <a:ext cx="107950" cy="117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75325" y="4548188"/>
            <a:ext cx="107950" cy="119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45175" y="4578350"/>
            <a:ext cx="107950" cy="117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889625" y="4581525"/>
            <a:ext cx="107950" cy="119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84875" y="4586288"/>
            <a:ext cx="107950" cy="119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051550" y="4591050"/>
            <a:ext cx="107950" cy="119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122988" y="4600575"/>
            <a:ext cx="107950" cy="119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261100" y="4624388"/>
            <a:ext cx="107950" cy="119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399213" y="4633913"/>
            <a:ext cx="107950" cy="119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437313" y="4633913"/>
            <a:ext cx="107950" cy="119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708775" y="4714875"/>
            <a:ext cx="107950" cy="119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46875" y="4714875"/>
            <a:ext cx="107950" cy="119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851650" y="4733925"/>
            <a:ext cx="107950" cy="119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056438" y="4776788"/>
            <a:ext cx="107950" cy="119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194550" y="4795838"/>
            <a:ext cx="107950" cy="119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232650" y="4795838"/>
            <a:ext cx="107950" cy="119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304088" y="4838700"/>
            <a:ext cx="107950" cy="119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404100" y="4872038"/>
            <a:ext cx="107950" cy="119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613650" y="4919663"/>
            <a:ext cx="107950" cy="119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651750" y="4919663"/>
            <a:ext cx="107950" cy="119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813675" y="4976813"/>
            <a:ext cx="107950" cy="119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923213" y="5033963"/>
            <a:ext cx="107950" cy="119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085138" y="5172075"/>
            <a:ext cx="119062" cy="119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166100" y="5229225"/>
            <a:ext cx="107950" cy="119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304213" y="5362575"/>
            <a:ext cx="107950" cy="119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337550" y="5362575"/>
            <a:ext cx="107950" cy="119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00B0F0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375650" y="5364163"/>
            <a:ext cx="107950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408988" y="5364163"/>
            <a:ext cx="107950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442325" y="5364163"/>
            <a:ext cx="107950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75663" y="5364163"/>
            <a:ext cx="107950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232775" y="5259388"/>
            <a:ext cx="107950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132763" y="5197475"/>
            <a:ext cx="107950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975600" y="5054600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042275" y="5111750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075613" y="5135563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700963" y="4945063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805738" y="4964113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562850" y="4916488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600950" y="4916488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458075" y="4872038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359650" y="4845050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397750" y="4859338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292975" y="4811713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188200" y="4783138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118350" y="4781550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151688" y="4781550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942138" y="4733925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975475" y="4757738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837363" y="4710113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496050" y="4652963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664325" y="4691063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967413" y="4581525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556250" y="4506913"/>
            <a:ext cx="68263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384800" y="4470400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313363" y="4448175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176838" y="4429125"/>
            <a:ext cx="66675" cy="1095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105400" y="4406900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003800" y="4391025"/>
            <a:ext cx="66675" cy="1095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829175" y="4364038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794250" y="4364038"/>
            <a:ext cx="68263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454525" y="4338638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487863" y="4341813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211638" y="4308475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313238" y="4318000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037013" y="4283075"/>
            <a:ext cx="66675" cy="1095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970338" y="4270375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3760788" y="4243388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797300" y="4243388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829050" y="4244975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862388" y="4254500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416300" y="4173538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275013" y="4160838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070225" y="4144963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036888" y="4135438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2965450" y="4125913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2860675" y="4111625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2827338" y="4102100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789238" y="4064000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584450" y="3975100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2379663" y="3946525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2517775" y="3970338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2484438" y="3960813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441575" y="3956050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2205038" y="3848100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2243138" y="3867150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2103438" y="3806825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2027238" y="3770313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1965325" y="3760788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860550" y="3743325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725613" y="3625850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792288" y="3668713"/>
            <a:ext cx="66675" cy="107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" dirty="0">
                <a:solidFill>
                  <a:srgbClr val="E6D973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995363" y="5114925"/>
            <a:ext cx="112077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aseline="30000" dirty="0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t>#</a:t>
            </a:r>
            <a:r>
              <a:rPr lang="en-US" sz="1400" dirty="0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t>PFS event</a:t>
            </a:r>
            <a:endParaRPr lang="en-GB" sz="1400" dirty="0">
              <a:solidFill>
                <a:srgbClr val="0F2C52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6908" y="6359253"/>
            <a:ext cx="2043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Kim et al., ASCO 2014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29" name="Title 1"/>
          <p:cNvSpPr>
            <a:spLocks noGrp="1"/>
          </p:cNvSpPr>
          <p:nvPr>
            <p:ph type="title"/>
          </p:nvPr>
        </p:nvSpPr>
        <p:spPr>
          <a:xfrm>
            <a:off x="484188" y="125413"/>
            <a:ext cx="8229600" cy="1143000"/>
          </a:xfrm>
        </p:spPr>
        <p:txBody>
          <a:bodyPr/>
          <a:lstStyle/>
          <a:p>
            <a:r>
              <a:rPr lang="en-GB" sz="2800" b="1" dirty="0">
                <a:solidFill>
                  <a:srgbClr val="000090"/>
                </a:solidFill>
                <a:latin typeface="Arial" charset="0"/>
                <a:ea typeface="ＭＳ Ｐゴシック" charset="0"/>
                <a:cs typeface="Arial" charset="0"/>
              </a:rPr>
              <a:t>Rapid Response to </a:t>
            </a:r>
            <a:r>
              <a:rPr lang="en-GB" sz="2800" b="1" dirty="0" err="1">
                <a:solidFill>
                  <a:srgbClr val="000090"/>
                </a:solidFill>
                <a:latin typeface="Arial" charset="0"/>
                <a:ea typeface="ＭＳ Ｐゴシック" charset="0"/>
                <a:cs typeface="Arial" charset="0"/>
              </a:rPr>
              <a:t>Ceritinib</a:t>
            </a:r>
            <a:endParaRPr lang="en-GB" sz="2800" b="1" dirty="0">
              <a:solidFill>
                <a:srgbClr val="00009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04130" name="TextBox 7"/>
          <p:cNvSpPr txBox="1">
            <a:spLocks noChangeArrowheads="1"/>
          </p:cNvSpPr>
          <p:nvPr/>
        </p:nvSpPr>
        <p:spPr bwMode="auto">
          <a:xfrm>
            <a:off x="6011863" y="5634038"/>
            <a:ext cx="15986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0">
                <a:solidFill>
                  <a:srgbClr val="000000"/>
                </a:solidFill>
                <a:cs typeface="Arial" charset="0"/>
              </a:rPr>
              <a:t>After 3.5 weeks</a:t>
            </a:r>
          </a:p>
        </p:txBody>
      </p:sp>
      <p:sp>
        <p:nvSpPr>
          <p:cNvPr id="304131" name="TextBox 8"/>
          <p:cNvSpPr txBox="1">
            <a:spLocks noChangeArrowheads="1"/>
          </p:cNvSpPr>
          <p:nvPr/>
        </p:nvSpPr>
        <p:spPr bwMode="auto">
          <a:xfrm>
            <a:off x="2190750" y="5634038"/>
            <a:ext cx="971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0">
                <a:solidFill>
                  <a:srgbClr val="000000"/>
                </a:solidFill>
                <a:cs typeface="Arial" charset="0"/>
              </a:rPr>
              <a:t>Baseline</a:t>
            </a:r>
          </a:p>
        </p:txBody>
      </p:sp>
      <p:pic>
        <p:nvPicPr>
          <p:cNvPr id="304132" name="Picture 2" descr="ES_prePE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697038"/>
            <a:ext cx="396240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4133" name="Picture 5" descr="ES_pos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641475"/>
            <a:ext cx="40068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026275" y="6273800"/>
            <a:ext cx="1906588" cy="276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8295" y="6360026"/>
            <a:ext cx="266243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Shaw et al., </a:t>
            </a:r>
            <a:r>
              <a:rPr lang="en-US" sz="1200" dirty="0" smtClean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NEJM 370(13): 1189-97</a:t>
            </a:r>
            <a:endParaRPr lang="en-US" sz="1200" dirty="0">
              <a:solidFill>
                <a:prstClr val="black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04136" name="Rectangle 2"/>
          <p:cNvSpPr>
            <a:spLocks noChangeArrowheads="1"/>
          </p:cNvSpPr>
          <p:nvPr/>
        </p:nvSpPr>
        <p:spPr bwMode="auto">
          <a:xfrm>
            <a:off x="254000" y="5880100"/>
            <a:ext cx="2679700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_Transplant_r1b">
  <a:themeElements>
    <a:clrScheme name="Default Design 13">
      <a:dk1>
        <a:srgbClr val="000000"/>
      </a:dk1>
      <a:lt1>
        <a:srgbClr val="999999"/>
      </a:lt1>
      <a:dk2>
        <a:srgbClr val="FFFFFF"/>
      </a:dk2>
      <a:lt2>
        <a:srgbClr val="808080"/>
      </a:lt2>
      <a:accent1>
        <a:srgbClr val="006100"/>
      </a:accent1>
      <a:accent2>
        <a:srgbClr val="007DA3"/>
      </a:accent2>
      <a:accent3>
        <a:srgbClr val="CACACA"/>
      </a:accent3>
      <a:accent4>
        <a:srgbClr val="000000"/>
      </a:accent4>
      <a:accent5>
        <a:srgbClr val="AAB7AA"/>
      </a:accent5>
      <a:accent6>
        <a:srgbClr val="007193"/>
      </a:accent6>
      <a:hlink>
        <a:srgbClr val="FD7500"/>
      </a:hlink>
      <a:folHlink>
        <a:srgbClr val="CC0002"/>
      </a:folHlink>
    </a:clrScheme>
    <a:fontScheme name="Default Design">
      <a:majorFont>
        <a:latin typeface="Palatino"/>
        <a:ea typeface="ＭＳ Ｐゴシック"/>
        <a:cs typeface=""/>
      </a:majorFont>
      <a:minorFont>
        <a:latin typeface="Univers 47 CondensedLigh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charset="0"/>
            <a:ea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999999"/>
        </a:lt1>
        <a:dk2>
          <a:srgbClr val="FFFFFF"/>
        </a:dk2>
        <a:lt2>
          <a:srgbClr val="808080"/>
        </a:lt2>
        <a:accent1>
          <a:srgbClr val="006100"/>
        </a:accent1>
        <a:accent2>
          <a:srgbClr val="007DA3"/>
        </a:accent2>
        <a:accent3>
          <a:srgbClr val="CACACA"/>
        </a:accent3>
        <a:accent4>
          <a:srgbClr val="000000"/>
        </a:accent4>
        <a:accent5>
          <a:srgbClr val="AAB7AA"/>
        </a:accent5>
        <a:accent6>
          <a:srgbClr val="007193"/>
        </a:accent6>
        <a:hlink>
          <a:srgbClr val="FD7500"/>
        </a:hlink>
        <a:folHlink>
          <a:srgbClr val="CC00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63F"/>
        </a:accent1>
        <a:accent2>
          <a:srgbClr val="B3C8D4"/>
        </a:accent2>
        <a:accent3>
          <a:srgbClr val="FFFFFF"/>
        </a:accent3>
        <a:accent4>
          <a:srgbClr val="000000"/>
        </a:accent4>
        <a:accent5>
          <a:srgbClr val="C5DFAF"/>
        </a:accent5>
        <a:accent6>
          <a:srgbClr val="A2B5C0"/>
        </a:accent6>
        <a:hlink>
          <a:srgbClr val="FFCC66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63F"/>
        </a:accent1>
        <a:accent2>
          <a:srgbClr val="A30234"/>
        </a:accent2>
        <a:accent3>
          <a:srgbClr val="FFFFFF"/>
        </a:accent3>
        <a:accent4>
          <a:srgbClr val="000000"/>
        </a:accent4>
        <a:accent5>
          <a:srgbClr val="C5DFAF"/>
        </a:accent5>
        <a:accent6>
          <a:srgbClr val="93022E"/>
        </a:accent6>
        <a:hlink>
          <a:srgbClr val="E9C550"/>
        </a:hlink>
        <a:folHlink>
          <a:srgbClr val="B3C8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63F"/>
        </a:accent1>
        <a:accent2>
          <a:srgbClr val="EB034B"/>
        </a:accent2>
        <a:accent3>
          <a:srgbClr val="FFFFFF"/>
        </a:accent3>
        <a:accent4>
          <a:srgbClr val="000000"/>
        </a:accent4>
        <a:accent5>
          <a:srgbClr val="C5DFAF"/>
        </a:accent5>
        <a:accent6>
          <a:srgbClr val="D50243"/>
        </a:accent6>
        <a:hlink>
          <a:srgbClr val="E9C550"/>
        </a:hlink>
        <a:folHlink>
          <a:srgbClr val="B3C8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63F"/>
        </a:accent1>
        <a:accent2>
          <a:srgbClr val="FD5186"/>
        </a:accent2>
        <a:accent3>
          <a:srgbClr val="FFFFFF"/>
        </a:accent3>
        <a:accent4>
          <a:srgbClr val="000000"/>
        </a:accent4>
        <a:accent5>
          <a:srgbClr val="C5DFAF"/>
        </a:accent5>
        <a:accent6>
          <a:srgbClr val="E54979"/>
        </a:accent6>
        <a:hlink>
          <a:srgbClr val="E9C550"/>
        </a:hlink>
        <a:folHlink>
          <a:srgbClr val="B3C8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Transplant_r1b">
  <a:themeElements>
    <a:clrScheme name="Default Design 13">
      <a:dk1>
        <a:srgbClr val="000000"/>
      </a:dk1>
      <a:lt1>
        <a:srgbClr val="999999"/>
      </a:lt1>
      <a:dk2>
        <a:srgbClr val="FFFFFF"/>
      </a:dk2>
      <a:lt2>
        <a:srgbClr val="808080"/>
      </a:lt2>
      <a:accent1>
        <a:srgbClr val="006100"/>
      </a:accent1>
      <a:accent2>
        <a:srgbClr val="007DA3"/>
      </a:accent2>
      <a:accent3>
        <a:srgbClr val="CACACA"/>
      </a:accent3>
      <a:accent4>
        <a:srgbClr val="000000"/>
      </a:accent4>
      <a:accent5>
        <a:srgbClr val="AAB7AA"/>
      </a:accent5>
      <a:accent6>
        <a:srgbClr val="007193"/>
      </a:accent6>
      <a:hlink>
        <a:srgbClr val="FD7500"/>
      </a:hlink>
      <a:folHlink>
        <a:srgbClr val="CC0002"/>
      </a:folHlink>
    </a:clrScheme>
    <a:fontScheme name="Default Design">
      <a:majorFont>
        <a:latin typeface="Palatino"/>
        <a:ea typeface="ＭＳ Ｐゴシック"/>
        <a:cs typeface=""/>
      </a:majorFont>
      <a:minorFont>
        <a:latin typeface="Univers 47 CondensedLigh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charset="0"/>
            <a:ea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999999"/>
        </a:lt1>
        <a:dk2>
          <a:srgbClr val="FFFFFF"/>
        </a:dk2>
        <a:lt2>
          <a:srgbClr val="808080"/>
        </a:lt2>
        <a:accent1>
          <a:srgbClr val="006100"/>
        </a:accent1>
        <a:accent2>
          <a:srgbClr val="007DA3"/>
        </a:accent2>
        <a:accent3>
          <a:srgbClr val="CACACA"/>
        </a:accent3>
        <a:accent4>
          <a:srgbClr val="000000"/>
        </a:accent4>
        <a:accent5>
          <a:srgbClr val="AAB7AA"/>
        </a:accent5>
        <a:accent6>
          <a:srgbClr val="007193"/>
        </a:accent6>
        <a:hlink>
          <a:srgbClr val="FD7500"/>
        </a:hlink>
        <a:folHlink>
          <a:srgbClr val="CC00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63F"/>
        </a:accent1>
        <a:accent2>
          <a:srgbClr val="B3C8D4"/>
        </a:accent2>
        <a:accent3>
          <a:srgbClr val="FFFFFF"/>
        </a:accent3>
        <a:accent4>
          <a:srgbClr val="000000"/>
        </a:accent4>
        <a:accent5>
          <a:srgbClr val="C5DFAF"/>
        </a:accent5>
        <a:accent6>
          <a:srgbClr val="A2B5C0"/>
        </a:accent6>
        <a:hlink>
          <a:srgbClr val="FFCC66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63F"/>
        </a:accent1>
        <a:accent2>
          <a:srgbClr val="A30234"/>
        </a:accent2>
        <a:accent3>
          <a:srgbClr val="FFFFFF"/>
        </a:accent3>
        <a:accent4>
          <a:srgbClr val="000000"/>
        </a:accent4>
        <a:accent5>
          <a:srgbClr val="C5DFAF"/>
        </a:accent5>
        <a:accent6>
          <a:srgbClr val="93022E"/>
        </a:accent6>
        <a:hlink>
          <a:srgbClr val="E9C550"/>
        </a:hlink>
        <a:folHlink>
          <a:srgbClr val="B3C8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63F"/>
        </a:accent1>
        <a:accent2>
          <a:srgbClr val="EB034B"/>
        </a:accent2>
        <a:accent3>
          <a:srgbClr val="FFFFFF"/>
        </a:accent3>
        <a:accent4>
          <a:srgbClr val="000000"/>
        </a:accent4>
        <a:accent5>
          <a:srgbClr val="C5DFAF"/>
        </a:accent5>
        <a:accent6>
          <a:srgbClr val="D50243"/>
        </a:accent6>
        <a:hlink>
          <a:srgbClr val="E9C550"/>
        </a:hlink>
        <a:folHlink>
          <a:srgbClr val="B3C8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63F"/>
        </a:accent1>
        <a:accent2>
          <a:srgbClr val="FD5186"/>
        </a:accent2>
        <a:accent3>
          <a:srgbClr val="FFFFFF"/>
        </a:accent3>
        <a:accent4>
          <a:srgbClr val="000000"/>
        </a:accent4>
        <a:accent5>
          <a:srgbClr val="C5DFAF"/>
        </a:accent5>
        <a:accent6>
          <a:srgbClr val="E54979"/>
        </a:accent6>
        <a:hlink>
          <a:srgbClr val="E9C550"/>
        </a:hlink>
        <a:folHlink>
          <a:srgbClr val="B3C8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457C"/>
      </a:dk2>
      <a:lt2>
        <a:srgbClr val="000000"/>
      </a:lt2>
      <a:accent1>
        <a:srgbClr val="8CC63F"/>
      </a:accent1>
      <a:accent2>
        <a:srgbClr val="2BADC7"/>
      </a:accent2>
      <a:accent3>
        <a:srgbClr val="AAB0BF"/>
      </a:accent3>
      <a:accent4>
        <a:srgbClr val="DADADA"/>
      </a:accent4>
      <a:accent5>
        <a:srgbClr val="C5DFAF"/>
      </a:accent5>
      <a:accent6>
        <a:srgbClr val="269CB4"/>
      </a:accent6>
      <a:hlink>
        <a:srgbClr val="DB0350"/>
      </a:hlink>
      <a:folHlink>
        <a:srgbClr val="E9C55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63F"/>
        </a:accent1>
        <a:accent2>
          <a:srgbClr val="B3C8D4"/>
        </a:accent2>
        <a:accent3>
          <a:srgbClr val="FFFFFF"/>
        </a:accent3>
        <a:accent4>
          <a:srgbClr val="000000"/>
        </a:accent4>
        <a:accent5>
          <a:srgbClr val="C5DFAF"/>
        </a:accent5>
        <a:accent6>
          <a:srgbClr val="A2B5C0"/>
        </a:accent6>
        <a:hlink>
          <a:srgbClr val="FFCC66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63F"/>
        </a:accent1>
        <a:accent2>
          <a:srgbClr val="A30234"/>
        </a:accent2>
        <a:accent3>
          <a:srgbClr val="FFFFFF"/>
        </a:accent3>
        <a:accent4>
          <a:srgbClr val="000000"/>
        </a:accent4>
        <a:accent5>
          <a:srgbClr val="C5DFAF"/>
        </a:accent5>
        <a:accent6>
          <a:srgbClr val="93022E"/>
        </a:accent6>
        <a:hlink>
          <a:srgbClr val="E9C550"/>
        </a:hlink>
        <a:folHlink>
          <a:srgbClr val="B3C8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63F"/>
        </a:accent1>
        <a:accent2>
          <a:srgbClr val="EB034B"/>
        </a:accent2>
        <a:accent3>
          <a:srgbClr val="FFFFFF"/>
        </a:accent3>
        <a:accent4>
          <a:srgbClr val="000000"/>
        </a:accent4>
        <a:accent5>
          <a:srgbClr val="C5DFAF"/>
        </a:accent5>
        <a:accent6>
          <a:srgbClr val="D50243"/>
        </a:accent6>
        <a:hlink>
          <a:srgbClr val="E9C550"/>
        </a:hlink>
        <a:folHlink>
          <a:srgbClr val="B3C8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63F"/>
        </a:accent1>
        <a:accent2>
          <a:srgbClr val="FD5186"/>
        </a:accent2>
        <a:accent3>
          <a:srgbClr val="FFFFFF"/>
        </a:accent3>
        <a:accent4>
          <a:srgbClr val="000000"/>
        </a:accent4>
        <a:accent5>
          <a:srgbClr val="C5DFAF"/>
        </a:accent5>
        <a:accent6>
          <a:srgbClr val="E54979"/>
        </a:accent6>
        <a:hlink>
          <a:srgbClr val="E9C550"/>
        </a:hlink>
        <a:folHlink>
          <a:srgbClr val="B3C8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5_Office Theme">
  <a:themeElements>
    <a:clrScheme name="Custom 11">
      <a:dk1>
        <a:srgbClr val="0F2C52"/>
      </a:dk1>
      <a:lt1>
        <a:sysClr val="window" lastClr="FFFFFF"/>
      </a:lt1>
      <a:dk2>
        <a:srgbClr val="8C2232"/>
      </a:dk2>
      <a:lt2>
        <a:srgbClr val="D0B22B"/>
      </a:lt2>
      <a:accent1>
        <a:srgbClr val="3393C1"/>
      </a:accent1>
      <a:accent2>
        <a:srgbClr val="E6D973"/>
      </a:accent2>
      <a:accent3>
        <a:srgbClr val="C4002A"/>
      </a:accent3>
      <a:accent4>
        <a:srgbClr val="74C3FF"/>
      </a:accent4>
      <a:accent5>
        <a:srgbClr val="C8C8C7"/>
      </a:accent5>
      <a:accent6>
        <a:srgbClr val="8EE956"/>
      </a:accent6>
      <a:hlink>
        <a:srgbClr val="FFE249"/>
      </a:hlink>
      <a:folHlink>
        <a:srgbClr val="A358D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5_Transplant_r1b">
  <a:themeElements>
    <a:clrScheme name="Default Design 13">
      <a:dk1>
        <a:srgbClr val="000000"/>
      </a:dk1>
      <a:lt1>
        <a:srgbClr val="999999"/>
      </a:lt1>
      <a:dk2>
        <a:srgbClr val="FFFFFF"/>
      </a:dk2>
      <a:lt2>
        <a:srgbClr val="808080"/>
      </a:lt2>
      <a:accent1>
        <a:srgbClr val="006100"/>
      </a:accent1>
      <a:accent2>
        <a:srgbClr val="007DA3"/>
      </a:accent2>
      <a:accent3>
        <a:srgbClr val="CACACA"/>
      </a:accent3>
      <a:accent4>
        <a:srgbClr val="000000"/>
      </a:accent4>
      <a:accent5>
        <a:srgbClr val="AAB7AA"/>
      </a:accent5>
      <a:accent6>
        <a:srgbClr val="007193"/>
      </a:accent6>
      <a:hlink>
        <a:srgbClr val="FD7500"/>
      </a:hlink>
      <a:folHlink>
        <a:srgbClr val="CC0002"/>
      </a:folHlink>
    </a:clrScheme>
    <a:fontScheme name="Default Design">
      <a:majorFont>
        <a:latin typeface="Palatino"/>
        <a:ea typeface="ＭＳ Ｐゴシック"/>
        <a:cs typeface=""/>
      </a:majorFont>
      <a:minorFont>
        <a:latin typeface="Univers 47 CondensedLigh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charset="0"/>
            <a:ea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999999"/>
        </a:lt1>
        <a:dk2>
          <a:srgbClr val="FFFFFF"/>
        </a:dk2>
        <a:lt2>
          <a:srgbClr val="808080"/>
        </a:lt2>
        <a:accent1>
          <a:srgbClr val="006100"/>
        </a:accent1>
        <a:accent2>
          <a:srgbClr val="007DA3"/>
        </a:accent2>
        <a:accent3>
          <a:srgbClr val="CACACA"/>
        </a:accent3>
        <a:accent4>
          <a:srgbClr val="000000"/>
        </a:accent4>
        <a:accent5>
          <a:srgbClr val="AAB7AA"/>
        </a:accent5>
        <a:accent6>
          <a:srgbClr val="007193"/>
        </a:accent6>
        <a:hlink>
          <a:srgbClr val="FD7500"/>
        </a:hlink>
        <a:folHlink>
          <a:srgbClr val="CC00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2">
    <a:dk1>
      <a:srgbClr val="2E3192"/>
    </a:dk1>
    <a:lt1>
      <a:sysClr val="window" lastClr="FFFFFF"/>
    </a:lt1>
    <a:dk2>
      <a:srgbClr val="00839C"/>
    </a:dk2>
    <a:lt2>
      <a:srgbClr val="C9CEFF"/>
    </a:lt2>
    <a:accent1>
      <a:srgbClr val="92278F"/>
    </a:accent1>
    <a:accent2>
      <a:srgbClr val="009FC3"/>
    </a:accent2>
    <a:accent3>
      <a:srgbClr val="B8E86E"/>
    </a:accent3>
    <a:accent4>
      <a:srgbClr val="CB3668"/>
    </a:accent4>
    <a:accent5>
      <a:srgbClr val="18B4FF"/>
    </a:accent5>
    <a:accent6>
      <a:srgbClr val="E8FF55"/>
    </a:accent6>
    <a:hlink>
      <a:srgbClr val="61A1FF"/>
    </a:hlink>
    <a:folHlink>
      <a:srgbClr val="D6588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4657</TotalTime>
  <Words>1271</Words>
  <Application>Microsoft Office PowerPoint</Application>
  <PresentationFormat>On-screen Show (4:3)</PresentationFormat>
  <Paragraphs>557</Paragraphs>
  <Slides>28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50" baseType="lpstr">
      <vt:lpstr>Arial Unicode MS</vt:lpstr>
      <vt:lpstr>ＭＳ Ｐゴシック</vt:lpstr>
      <vt:lpstr>Arial</vt:lpstr>
      <vt:lpstr>Calibri</vt:lpstr>
      <vt:lpstr>Lucida Grande</vt:lpstr>
      <vt:lpstr>Palatino</vt:lpstr>
      <vt:lpstr>Times</vt:lpstr>
      <vt:lpstr>Univers 47 CondensedLight</vt:lpstr>
      <vt:lpstr>Office Theme</vt:lpstr>
      <vt:lpstr>4_Default Design</vt:lpstr>
      <vt:lpstr>2_Office Theme</vt:lpstr>
      <vt:lpstr>Default Design</vt:lpstr>
      <vt:lpstr>3_Office Theme</vt:lpstr>
      <vt:lpstr>15_Office Theme</vt:lpstr>
      <vt:lpstr>Tema di Office</vt:lpstr>
      <vt:lpstr>5_Transplant_r1b</vt:lpstr>
      <vt:lpstr>7_Office Theme</vt:lpstr>
      <vt:lpstr>1_Transplant_r1b</vt:lpstr>
      <vt:lpstr>10_Default Design</vt:lpstr>
      <vt:lpstr>3_Transplant_r1b</vt:lpstr>
      <vt:lpstr>8_Office Theme</vt:lpstr>
      <vt:lpstr>Microsoft Excel Chart</vt:lpstr>
      <vt:lpstr>PowerPoint Presentation</vt:lpstr>
      <vt:lpstr>PowerPoint Presentation</vt:lpstr>
      <vt:lpstr>ALK and ROS1 are Similar Targets </vt:lpstr>
      <vt:lpstr>Crizotinib Resistance in ALK+ NSCLC</vt:lpstr>
      <vt:lpstr>PowerPoint Presentation</vt:lpstr>
      <vt:lpstr>PowerPoint Presentation</vt:lpstr>
      <vt:lpstr>PowerPoint Presentation</vt:lpstr>
      <vt:lpstr>Antitumor Efficacy of Ceritinib</vt:lpstr>
      <vt:lpstr>Rapid Response to Ceritinib</vt:lpstr>
      <vt:lpstr>Similar Efficacy with Alectinib</vt:lpstr>
      <vt:lpstr>EGFR TKIs are Superior to First-Line Chemotherapy in EGFR+ Patients</vt:lpstr>
      <vt:lpstr>PowerPoint Presentation</vt:lpstr>
      <vt:lpstr>PowerPoint Presentation</vt:lpstr>
      <vt:lpstr>Uncommon Sites of CNS Metastasis are Becoming More Common</vt:lpstr>
      <vt:lpstr>CNS Activity of Ceritinib</vt:lpstr>
      <vt:lpstr>CNS Responses with Alectinib</vt:lpstr>
      <vt:lpstr>PowerPoint Presentation</vt:lpstr>
      <vt:lpstr>PowerPoint Presentation</vt:lpstr>
      <vt:lpstr>Ceritinib Resistance:  A Shift in the Spectrum of ALK Resistance Mutations</vt:lpstr>
      <vt:lpstr>About One-Half of Ceritinib-Resistant Tumors Do Not Harbor ALK Resistance Mutations</vt:lpstr>
      <vt:lpstr>PowerPoint Presentation</vt:lpstr>
      <vt:lpstr>Role for Multiple Sequential ALK Inhibitors</vt:lpstr>
      <vt:lpstr>Role for Multiple Sequential ALK Inhibitors CNS Disease</vt:lpstr>
      <vt:lpstr>PowerPoint Presentation</vt:lpstr>
      <vt:lpstr>More Potent and CNS Penetrable ALK TKIs</vt:lpstr>
      <vt:lpstr>PF-06463922, a 3rd Generation ALK TKI</vt:lpstr>
      <vt:lpstr>EGFR TKIs are Superior to First-Line Chemotherapy in EGFR+ Patients</vt:lpstr>
      <vt:lpstr>PowerPoint Presentation</vt:lpstr>
    </vt:vector>
  </TitlesOfParts>
  <Company>Go West Health Care Consulting,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Howard West</dc:creator>
  <cp:lastModifiedBy>Carlea</cp:lastModifiedBy>
  <cp:revision>83</cp:revision>
  <dcterms:created xsi:type="dcterms:W3CDTF">2012-12-02T20:25:22Z</dcterms:created>
  <dcterms:modified xsi:type="dcterms:W3CDTF">2014-08-27T20:05:30Z</dcterms:modified>
</cp:coreProperties>
</file>