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61" r:id="rId3"/>
    <p:sldId id="262" r:id="rId4"/>
    <p:sldId id="284" r:id="rId5"/>
    <p:sldId id="268" r:id="rId6"/>
    <p:sldId id="282" r:id="rId7"/>
    <p:sldId id="283" r:id="rId8"/>
    <p:sldId id="269" r:id="rId9"/>
    <p:sldId id="285" r:id="rId10"/>
    <p:sldId id="274" r:id="rId11"/>
    <p:sldId id="275" r:id="rId12"/>
    <p:sldId id="267" r:id="rId13"/>
    <p:sldId id="286" r:id="rId14"/>
    <p:sldId id="278" r:id="rId15"/>
    <p:sldId id="279" r:id="rId16"/>
    <p:sldId id="280" r:id="rId17"/>
    <p:sldId id="287" r:id="rId18"/>
    <p:sldId id="289" r:id="rId19"/>
    <p:sldId id="273" r:id="rId20"/>
    <p:sldId id="290" r:id="rId21"/>
    <p:sldId id="292" r:id="rId22"/>
    <p:sldId id="293" r:id="rId23"/>
    <p:sldId id="29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0" autoAdjust="0"/>
    <p:restoredTop sz="63086" autoAdjust="0"/>
  </p:normalViewPr>
  <p:slideViewPr>
    <p:cSldViewPr snapToGrid="0" snapToObjects="1">
      <p:cViewPr varScale="1">
        <p:scale>
          <a:sx n="58" d="100"/>
          <a:sy n="58" d="100"/>
        </p:scale>
        <p:origin x="257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AE309-8305-4775-9694-2E02A084F487}" type="datetimeFigureOut">
              <a:rPr lang="en-US" smtClean="0"/>
              <a:t>9/2/2014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8B37-A493-4A65-9745-5566EDD1E7DB}" type="slidenum">
              <a:rPr lang="en-US" smtClean="0"/>
              <a:t>‹#›</a:t>
            </a:fld>
            <a:endParaRPr lang="en-US" dirty="0"/>
          </a:p>
        </p:txBody>
      </p:sp>
    </p:spTree>
    <p:extLst>
      <p:ext uri="{BB962C8B-B14F-4D97-AF65-F5344CB8AC3E}">
        <p14:creationId xmlns:p14="http://schemas.microsoft.com/office/powerpoint/2010/main" val="287100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B8B37-A493-4A65-9745-5566EDD1E7DB}" type="slidenum">
              <a:rPr lang="en-US" smtClean="0"/>
              <a:t>2</a:t>
            </a:fld>
            <a:endParaRPr lang="en-US" dirty="0"/>
          </a:p>
        </p:txBody>
      </p:sp>
    </p:spTree>
    <p:extLst>
      <p:ext uri="{BB962C8B-B14F-4D97-AF65-F5344CB8AC3E}">
        <p14:creationId xmlns:p14="http://schemas.microsoft.com/office/powerpoint/2010/main" val="357640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4E3E5-0ABC-4590-A071-BFAE3BB4D2EA}" type="slidenum">
              <a:rPr lang="en-US" altLang="en-US"/>
              <a:pPr/>
              <a:t>5</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lnSpc>
                <a:spcPct val="80000"/>
              </a:lnSpc>
            </a:pPr>
            <a:endParaRPr lang="en-US" altLang="en-US" sz="1000" dirty="0"/>
          </a:p>
          <a:p>
            <a:pPr>
              <a:lnSpc>
                <a:spcPct val="80000"/>
              </a:lnSpc>
            </a:pPr>
            <a:r>
              <a:rPr lang="en-US" altLang="en-US" sz="1000" dirty="0"/>
              <a:t>A very brief history of some important milestones in FDA history are as follows:</a:t>
            </a:r>
          </a:p>
          <a:p>
            <a:pPr>
              <a:lnSpc>
                <a:spcPct val="80000"/>
              </a:lnSpc>
            </a:pPr>
            <a:r>
              <a:rPr lang="en-US" altLang="en-US" sz="1000" dirty="0"/>
              <a:t>In 1906, Teddy </a:t>
            </a:r>
            <a:r>
              <a:rPr lang="en-US" altLang="en-US" sz="1000" dirty="0" err="1"/>
              <a:t>Rosevelt</a:t>
            </a:r>
            <a:r>
              <a:rPr lang="en-US" altLang="en-US" sz="1000" dirty="0"/>
              <a:t> signed the pure food and drug act, after being repulsed by slaughterhouse practices described by </a:t>
            </a:r>
            <a:r>
              <a:rPr lang="en-US" altLang="en-US" sz="1000" dirty="0" err="1"/>
              <a:t>muckracking</a:t>
            </a:r>
            <a:r>
              <a:rPr lang="en-US" altLang="en-US" sz="1000" dirty="0"/>
              <a:t> journalists such as Upton Sinclair is his book ‘the Jungle’. The purpose of this act was to prevent adulteration or misbranding of food and drugs</a:t>
            </a:r>
          </a:p>
          <a:p>
            <a:pPr>
              <a:lnSpc>
                <a:spcPct val="80000"/>
              </a:lnSpc>
            </a:pPr>
            <a:endParaRPr lang="en-US" altLang="en-US" sz="1000" dirty="0"/>
          </a:p>
          <a:p>
            <a:pPr>
              <a:lnSpc>
                <a:spcPct val="80000"/>
              </a:lnSpc>
            </a:pPr>
            <a:r>
              <a:rPr lang="en-US" altLang="en-US" sz="1000" dirty="0"/>
              <a:t>In 1938, after over 100 deaths occurred when </a:t>
            </a:r>
            <a:r>
              <a:rPr lang="en-US" altLang="en-US" sz="1000" dirty="0" err="1"/>
              <a:t>diethelyne</a:t>
            </a:r>
            <a:r>
              <a:rPr lang="en-US" altLang="en-US" sz="1000" dirty="0"/>
              <a:t> glycol was used as the solvent in sulfanilamide elixir, FDR signed the FD&amp;C Act, which for the 1</a:t>
            </a:r>
            <a:r>
              <a:rPr lang="en-US" altLang="en-US" sz="1000" baseline="30000" dirty="0"/>
              <a:t>st</a:t>
            </a:r>
            <a:r>
              <a:rPr lang="en-US" altLang="en-US" sz="1000" dirty="0"/>
              <a:t> time required safety testing prior to marketing</a:t>
            </a:r>
          </a:p>
          <a:p>
            <a:pPr>
              <a:lnSpc>
                <a:spcPct val="80000"/>
              </a:lnSpc>
            </a:pPr>
            <a:r>
              <a:rPr lang="en-US" altLang="en-US" sz="1000" dirty="0"/>
              <a:t>In 1962, president Kennedy signed the Kefauver-Harris amendment following the Thalidomide debacle.  This is a picture of Kennedy with FDA medical Officer Frances Kelsey who was awarded the presidential medal of honor after she would not approve thalidomide because the safety data was inadequate. it was the 1962 Kefauver-Harris Amendments to FD&amp;C act that allowed for FDA to regulate clinical research involving drugs. </a:t>
            </a:r>
          </a:p>
          <a:p>
            <a:pPr>
              <a:lnSpc>
                <a:spcPct val="80000"/>
              </a:lnSpc>
            </a:pPr>
            <a:r>
              <a:rPr lang="en-US" altLang="en-US" sz="1000" dirty="0"/>
              <a:t>In 1983, President </a:t>
            </a:r>
            <a:r>
              <a:rPr lang="en-US" altLang="en-US" sz="1000" dirty="0" err="1"/>
              <a:t>Reagen</a:t>
            </a:r>
            <a:r>
              <a:rPr lang="en-US" altLang="en-US" sz="1000" dirty="0"/>
              <a:t> signed the orphan drug act to facilitate the development of drugs to treat rare diseases.</a:t>
            </a:r>
          </a:p>
          <a:p>
            <a:pPr>
              <a:lnSpc>
                <a:spcPct val="80000"/>
              </a:lnSpc>
            </a:pPr>
            <a:r>
              <a:rPr lang="en-US" altLang="en-US" sz="1000" dirty="0"/>
              <a:t>Stemming from the HIV crises, The 1992 Subpart H regulations allowed for accelerated approval of drugs based on surrogate endpoints for serious and life threatening illness with unmet medical need. </a:t>
            </a:r>
          </a:p>
          <a:p>
            <a:pPr>
              <a:lnSpc>
                <a:spcPct val="80000"/>
              </a:lnSpc>
            </a:pPr>
            <a:r>
              <a:rPr lang="en-US" altLang="en-US" sz="1000" dirty="0"/>
              <a:t>Arising from the </a:t>
            </a:r>
            <a:r>
              <a:rPr lang="en-US" altLang="en-US" sz="1000" dirty="0" err="1"/>
              <a:t>vioxx</a:t>
            </a:r>
            <a:r>
              <a:rPr lang="en-US" altLang="en-US" sz="1000" dirty="0"/>
              <a:t> crisis, the FDAAA act included provisions for post-marketing safety and clinical trial databases. </a:t>
            </a:r>
          </a:p>
          <a:p>
            <a:pPr>
              <a:lnSpc>
                <a:spcPct val="80000"/>
              </a:lnSpc>
            </a:pPr>
            <a:r>
              <a:rPr lang="en-US" altLang="en-US" sz="1000" dirty="0"/>
              <a:t>Most recently  in July of </a:t>
            </a:r>
            <a:r>
              <a:rPr lang="en-US" altLang="en-US" sz="1000" dirty="0" smtClean="0"/>
              <a:t>2012, </a:t>
            </a:r>
            <a:r>
              <a:rPr lang="en-US" altLang="en-US" sz="1000" dirty="0"/>
              <a:t>President Obama signed the FDASIA act, which among other things creates a new ‘breakthrough therapy” pathway for groundbreaking drugs.. </a:t>
            </a:r>
          </a:p>
        </p:txBody>
      </p:sp>
    </p:spTree>
    <p:extLst>
      <p:ext uri="{BB962C8B-B14F-4D97-AF65-F5344CB8AC3E}">
        <p14:creationId xmlns:p14="http://schemas.microsoft.com/office/powerpoint/2010/main" val="144432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41413" y="685800"/>
            <a:ext cx="4232275" cy="3175000"/>
          </a:xfrm>
          <a:ln/>
        </p:spPr>
      </p:sp>
      <p:sp>
        <p:nvSpPr>
          <p:cNvPr id="17411" name="Notes Placeholder 2"/>
          <p:cNvSpPr>
            <a:spLocks noGrp="1"/>
          </p:cNvSpPr>
          <p:nvPr>
            <p:ph type="body" idx="1"/>
          </p:nvPr>
        </p:nvSpPr>
        <p:spPr>
          <a:xfrm>
            <a:off x="381000" y="4047344"/>
            <a:ext cx="6248400" cy="4411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B6B6BB3D-2822-4754-BA57-654EE6442742}" type="slidenum">
              <a:rPr lang="en-US" altLang="en-US" smtClean="0"/>
              <a:pPr/>
              <a:t>14</a:t>
            </a:fld>
            <a:endParaRPr lang="en-US" altLang="en-US" smtClean="0"/>
          </a:p>
        </p:txBody>
      </p:sp>
    </p:spTree>
    <p:extLst>
      <p:ext uri="{BB962C8B-B14F-4D97-AF65-F5344CB8AC3E}">
        <p14:creationId xmlns:p14="http://schemas.microsoft.com/office/powerpoint/2010/main" val="167158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CE573627-80D3-4337-8B82-22BBD83C9FD0}" type="slidenum">
              <a:rPr lang="en-US" smtClean="0"/>
              <a:pPr>
                <a:defRPr/>
              </a:pPr>
              <a:t>21</a:t>
            </a:fld>
            <a:endParaRPr lang="en-US"/>
          </a:p>
        </p:txBody>
      </p:sp>
    </p:spTree>
    <p:extLst>
      <p:ext uri="{BB962C8B-B14F-4D97-AF65-F5344CB8AC3E}">
        <p14:creationId xmlns:p14="http://schemas.microsoft.com/office/powerpoint/2010/main" val="123035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F1F49-5D98-4831-A5BE-45465D6BF341}" type="datetime1">
              <a:rPr lang="en-US" smtClean="0"/>
              <a:t>9/2/2014</a:t>
            </a:fld>
            <a:endParaRPr lang="en-US" dirty="0"/>
          </a:p>
        </p:txBody>
      </p:sp>
      <p:sp>
        <p:nvSpPr>
          <p:cNvPr id="5" name="Footer Placeholder 4"/>
          <p:cNvSpPr>
            <a:spLocks noGrp="1"/>
          </p:cNvSpPr>
          <p:nvPr>
            <p:ph type="ftr" sz="quarter" idx="11"/>
          </p:nvPr>
        </p:nvSpPr>
        <p:spPr/>
        <p:txBody>
          <a:bodyPr/>
          <a:lstStyle/>
          <a:p>
            <a:r>
              <a:rPr lang="en-US" smtClean="0"/>
              <a:t>Acquired Resistance Patient Forum | Sept. 6, 2014 | Boston</a:t>
            </a:r>
            <a:endParaRPr lang="en-US" dirty="0"/>
          </a:p>
        </p:txBody>
      </p:sp>
      <p:sp>
        <p:nvSpPr>
          <p:cNvPr id="6" name="Slide Number Placeholder 5"/>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E9297-4851-4232-936C-23175BB551FC}" type="datetime1">
              <a:rPr lang="en-US" smtClean="0"/>
              <a:t>9/2/2014</a:t>
            </a:fld>
            <a:endParaRPr lang="en-US" dirty="0"/>
          </a:p>
        </p:txBody>
      </p:sp>
      <p:sp>
        <p:nvSpPr>
          <p:cNvPr id="5" name="Footer Placeholder 4"/>
          <p:cNvSpPr>
            <a:spLocks noGrp="1"/>
          </p:cNvSpPr>
          <p:nvPr>
            <p:ph type="ftr" sz="quarter" idx="11"/>
          </p:nvPr>
        </p:nvSpPr>
        <p:spPr/>
        <p:txBody>
          <a:bodyPr/>
          <a:lstStyle/>
          <a:p>
            <a:r>
              <a:rPr lang="en-US" smtClean="0"/>
              <a:t>Acquired Resistance Patient Forum | Sept. 6, 2014 | Boston</a:t>
            </a:r>
            <a:endParaRPr lang="en-US" dirty="0"/>
          </a:p>
        </p:txBody>
      </p:sp>
      <p:sp>
        <p:nvSpPr>
          <p:cNvPr id="6" name="Slide Number Placeholder 5"/>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DF904-C06F-4CD8-9896-D88F3F360013}" type="datetime1">
              <a:rPr lang="en-US" smtClean="0"/>
              <a:t>9/2/2014</a:t>
            </a:fld>
            <a:endParaRPr lang="en-US" dirty="0"/>
          </a:p>
        </p:txBody>
      </p:sp>
      <p:sp>
        <p:nvSpPr>
          <p:cNvPr id="5" name="Footer Placeholder 4"/>
          <p:cNvSpPr>
            <a:spLocks noGrp="1"/>
          </p:cNvSpPr>
          <p:nvPr>
            <p:ph type="ftr" sz="quarter" idx="11"/>
          </p:nvPr>
        </p:nvSpPr>
        <p:spPr/>
        <p:txBody>
          <a:bodyPr/>
          <a:lstStyle/>
          <a:p>
            <a:r>
              <a:rPr lang="en-US" smtClean="0"/>
              <a:t>Acquired Resistance Patient Forum | Sept. 6, 2014 | Boston</a:t>
            </a:r>
            <a:endParaRPr lang="en-US" dirty="0"/>
          </a:p>
        </p:txBody>
      </p:sp>
      <p:sp>
        <p:nvSpPr>
          <p:cNvPr id="6" name="Slide Number Placeholder 5"/>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08E5D-C7F6-473C-AA93-62EBFED7B4C6}" type="datetime1">
              <a:rPr lang="en-US" smtClean="0"/>
              <a:t>9/2/2014</a:t>
            </a:fld>
            <a:endParaRPr lang="en-US" dirty="0"/>
          </a:p>
        </p:txBody>
      </p:sp>
      <p:sp>
        <p:nvSpPr>
          <p:cNvPr id="5" name="Footer Placeholder 4"/>
          <p:cNvSpPr>
            <a:spLocks noGrp="1"/>
          </p:cNvSpPr>
          <p:nvPr>
            <p:ph type="ftr" sz="quarter" idx="11"/>
          </p:nvPr>
        </p:nvSpPr>
        <p:spPr/>
        <p:txBody>
          <a:bodyPr/>
          <a:lstStyle/>
          <a:p>
            <a:r>
              <a:rPr lang="en-US" smtClean="0"/>
              <a:t>Acquired Resistance Patient Forum | Sept. 6, 2014 | Boston</a:t>
            </a:r>
            <a:endParaRPr lang="en-US" dirty="0"/>
          </a:p>
        </p:txBody>
      </p:sp>
      <p:sp>
        <p:nvSpPr>
          <p:cNvPr id="6" name="Slide Number Placeholder 5"/>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393E8-66AD-4138-B7A4-669BB3A5DE13}" type="datetime1">
              <a:rPr lang="en-US" smtClean="0"/>
              <a:t>9/2/2014</a:t>
            </a:fld>
            <a:endParaRPr lang="en-US" dirty="0"/>
          </a:p>
        </p:txBody>
      </p:sp>
      <p:sp>
        <p:nvSpPr>
          <p:cNvPr id="5" name="Footer Placeholder 4"/>
          <p:cNvSpPr>
            <a:spLocks noGrp="1"/>
          </p:cNvSpPr>
          <p:nvPr>
            <p:ph type="ftr" sz="quarter" idx="11"/>
          </p:nvPr>
        </p:nvSpPr>
        <p:spPr/>
        <p:txBody>
          <a:bodyPr/>
          <a:lstStyle/>
          <a:p>
            <a:r>
              <a:rPr lang="en-US" smtClean="0"/>
              <a:t>Acquired Resistance Patient Forum | Sept. 6, 2014 | Boston</a:t>
            </a:r>
            <a:endParaRPr lang="en-US" dirty="0"/>
          </a:p>
        </p:txBody>
      </p:sp>
      <p:sp>
        <p:nvSpPr>
          <p:cNvPr id="6" name="Slide Number Placeholder 5"/>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65C0B5-8441-41CC-A551-D05F4C164834}" type="datetime1">
              <a:rPr lang="en-US" smtClean="0"/>
              <a:t>9/2/2014</a:t>
            </a:fld>
            <a:endParaRPr lang="en-US" dirty="0"/>
          </a:p>
        </p:txBody>
      </p:sp>
      <p:sp>
        <p:nvSpPr>
          <p:cNvPr id="6" name="Footer Placeholder 5"/>
          <p:cNvSpPr>
            <a:spLocks noGrp="1"/>
          </p:cNvSpPr>
          <p:nvPr>
            <p:ph type="ftr" sz="quarter" idx="11"/>
          </p:nvPr>
        </p:nvSpPr>
        <p:spPr/>
        <p:txBody>
          <a:bodyPr/>
          <a:lstStyle/>
          <a:p>
            <a:r>
              <a:rPr lang="en-US" smtClean="0"/>
              <a:t>Acquired Resistance Patient Forum | Sept. 6, 2014 | Boston</a:t>
            </a:r>
            <a:endParaRPr lang="en-US" dirty="0"/>
          </a:p>
        </p:txBody>
      </p:sp>
      <p:sp>
        <p:nvSpPr>
          <p:cNvPr id="7" name="Slide Number Placeholder 6"/>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D9236B-7CC5-4443-8AA8-B68064C0B997}" type="datetime1">
              <a:rPr lang="en-US" smtClean="0"/>
              <a:t>9/2/2014</a:t>
            </a:fld>
            <a:endParaRPr lang="en-US" dirty="0"/>
          </a:p>
        </p:txBody>
      </p:sp>
      <p:sp>
        <p:nvSpPr>
          <p:cNvPr id="8" name="Footer Placeholder 7"/>
          <p:cNvSpPr>
            <a:spLocks noGrp="1"/>
          </p:cNvSpPr>
          <p:nvPr>
            <p:ph type="ftr" sz="quarter" idx="11"/>
          </p:nvPr>
        </p:nvSpPr>
        <p:spPr/>
        <p:txBody>
          <a:bodyPr/>
          <a:lstStyle/>
          <a:p>
            <a:r>
              <a:rPr lang="en-US" smtClean="0"/>
              <a:t>Acquired Resistance Patient Forum | Sept. 6, 2014 | Boston</a:t>
            </a:r>
            <a:endParaRPr lang="en-US" dirty="0"/>
          </a:p>
        </p:txBody>
      </p:sp>
      <p:sp>
        <p:nvSpPr>
          <p:cNvPr id="9" name="Slide Number Placeholder 8"/>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78527-A341-4A93-A765-B2A90809B755}" type="datetime1">
              <a:rPr lang="en-US" smtClean="0"/>
              <a:t>9/2/2014</a:t>
            </a:fld>
            <a:endParaRPr lang="en-US" dirty="0"/>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A2ECC-AC8C-4C0B-A8B9-4E34A93B52C0}" type="datetime1">
              <a:rPr lang="en-US" smtClean="0"/>
              <a:t>9/2/2014</a:t>
            </a:fld>
            <a:endParaRPr lang="en-US" dirty="0"/>
          </a:p>
        </p:txBody>
      </p:sp>
      <p:sp>
        <p:nvSpPr>
          <p:cNvPr id="3" name="Footer Placeholder 2"/>
          <p:cNvSpPr>
            <a:spLocks noGrp="1"/>
          </p:cNvSpPr>
          <p:nvPr>
            <p:ph type="ftr" sz="quarter" idx="11"/>
          </p:nvPr>
        </p:nvSpPr>
        <p:spPr/>
        <p:txBody>
          <a:bodyPr/>
          <a:lstStyle/>
          <a:p>
            <a:r>
              <a:rPr lang="en-US" smtClean="0"/>
              <a:t>Acquired Resistance Patient Forum | Sept. 6, 2014 | Boston</a:t>
            </a:r>
            <a:endParaRPr lang="en-US" dirty="0"/>
          </a:p>
        </p:txBody>
      </p:sp>
      <p:sp>
        <p:nvSpPr>
          <p:cNvPr id="4" name="Slide Number Placeholder 3"/>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74EDC-20B3-463D-9E27-3A3646299410}" type="datetime1">
              <a:rPr lang="en-US" smtClean="0"/>
              <a:t>9/2/2014</a:t>
            </a:fld>
            <a:endParaRPr lang="en-US" dirty="0"/>
          </a:p>
        </p:txBody>
      </p:sp>
      <p:sp>
        <p:nvSpPr>
          <p:cNvPr id="6" name="Footer Placeholder 5"/>
          <p:cNvSpPr>
            <a:spLocks noGrp="1"/>
          </p:cNvSpPr>
          <p:nvPr>
            <p:ph type="ftr" sz="quarter" idx="11"/>
          </p:nvPr>
        </p:nvSpPr>
        <p:spPr/>
        <p:txBody>
          <a:bodyPr/>
          <a:lstStyle/>
          <a:p>
            <a:r>
              <a:rPr lang="en-US" smtClean="0"/>
              <a:t>Acquired Resistance Patient Forum | Sept. 6, 2014 | Boston</a:t>
            </a:r>
            <a:endParaRPr lang="en-US" dirty="0"/>
          </a:p>
        </p:txBody>
      </p:sp>
      <p:sp>
        <p:nvSpPr>
          <p:cNvPr id="7" name="Slide Number Placeholder 6"/>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C09DA-65F0-403C-9950-EF631DBAE5AA}" type="datetime1">
              <a:rPr lang="en-US" smtClean="0"/>
              <a:t>9/2/2014</a:t>
            </a:fld>
            <a:endParaRPr lang="en-US" dirty="0"/>
          </a:p>
        </p:txBody>
      </p:sp>
      <p:sp>
        <p:nvSpPr>
          <p:cNvPr id="6" name="Footer Placeholder 5"/>
          <p:cNvSpPr>
            <a:spLocks noGrp="1"/>
          </p:cNvSpPr>
          <p:nvPr>
            <p:ph type="ftr" sz="quarter" idx="11"/>
          </p:nvPr>
        </p:nvSpPr>
        <p:spPr/>
        <p:txBody>
          <a:bodyPr/>
          <a:lstStyle/>
          <a:p>
            <a:r>
              <a:rPr lang="en-US" smtClean="0"/>
              <a:t>Acquired Resistance Patient Forum | Sept. 6, 2014 | Boston</a:t>
            </a:r>
            <a:endParaRPr lang="en-US" dirty="0"/>
          </a:p>
        </p:txBody>
      </p:sp>
      <p:sp>
        <p:nvSpPr>
          <p:cNvPr id="7" name="Slide Number Placeholder 6"/>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90580-23F7-46A3-AA6B-0984DF1501C6}" type="datetime1">
              <a:rPr lang="en-US" smtClean="0"/>
              <a:t>9/2/2014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Acquired Resistance Patient Forum | Sept. 6, 2014 | Boston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85486-8ECC-0A41-859E-5C7C3DF507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fda.gov/downloads/ForIndustry/UserFees/PrescriptionDrugUserFee/UCM379698.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PowerPoint_opener.jpg"/>
          <p:cNvPicPr>
            <a:picLocks noChangeAspect="1"/>
          </p:cNvPicPr>
          <p:nvPr/>
        </p:nvPicPr>
        <p:blipFill>
          <a:blip r:embed="rId2"/>
          <a:stretch>
            <a:fillRect/>
          </a:stretch>
        </p:blipFill>
        <p:spPr>
          <a:xfrm>
            <a:off x="0" y="8878"/>
            <a:ext cx="9144000" cy="6858000"/>
          </a:xfrm>
          <a:prstGeom prst="rect">
            <a:avLst/>
          </a:prstGeom>
        </p:spPr>
      </p:pic>
      <p:sp>
        <p:nvSpPr>
          <p:cNvPr id="5" name="TextBox 4"/>
          <p:cNvSpPr txBox="1"/>
          <p:nvPr/>
        </p:nvSpPr>
        <p:spPr>
          <a:xfrm>
            <a:off x="213193" y="5848274"/>
            <a:ext cx="8602462" cy="400110"/>
          </a:xfrm>
          <a:prstGeom prst="rect">
            <a:avLst/>
          </a:prstGeom>
          <a:noFill/>
        </p:spPr>
        <p:txBody>
          <a:bodyPr wrap="square" rtlCol="0">
            <a:spAutoFit/>
          </a:bodyPr>
          <a:lstStyle/>
          <a:p>
            <a:r>
              <a:rPr lang="en-US" sz="2000" b="1" dirty="0" smtClean="0"/>
              <a:t>Acquired Resistance Patient Forum</a:t>
            </a:r>
            <a:endParaRPr lang="en-US" sz="2000" dirty="0"/>
          </a:p>
        </p:txBody>
      </p:sp>
      <p:sp>
        <p:nvSpPr>
          <p:cNvPr id="6" name="TextBox 5"/>
          <p:cNvSpPr txBox="1"/>
          <p:nvPr/>
        </p:nvSpPr>
        <p:spPr>
          <a:xfrm>
            <a:off x="244265" y="6509406"/>
            <a:ext cx="8602462" cy="338554"/>
          </a:xfrm>
          <a:prstGeom prst="rect">
            <a:avLst/>
          </a:prstGeom>
          <a:noFill/>
        </p:spPr>
        <p:txBody>
          <a:bodyPr wrap="square" rtlCol="0">
            <a:spAutoFit/>
          </a:bodyPr>
          <a:lstStyle/>
          <a:p>
            <a:r>
              <a:rPr lang="en-US" sz="1600" b="1" dirty="0" smtClean="0"/>
              <a:t>September 6, 2014 | Boston</a:t>
            </a:r>
            <a:endParaRPr lang="en-US" sz="1000" dirty="0"/>
          </a:p>
        </p:txBody>
      </p:sp>
      <p:sp>
        <p:nvSpPr>
          <p:cNvPr id="7" name="TextBox 6"/>
          <p:cNvSpPr txBox="1"/>
          <p:nvPr/>
        </p:nvSpPr>
        <p:spPr>
          <a:xfrm>
            <a:off x="226509" y="6140074"/>
            <a:ext cx="8602462" cy="369332"/>
          </a:xfrm>
          <a:prstGeom prst="rect">
            <a:avLst/>
          </a:prstGeom>
          <a:noFill/>
        </p:spPr>
        <p:txBody>
          <a:bodyPr wrap="square" rtlCol="0">
            <a:spAutoFit/>
          </a:bodyPr>
          <a:lstStyle/>
          <a:p>
            <a:r>
              <a:rPr lang="en-US" b="1" dirty="0" smtClean="0"/>
              <a:t>In ALK, ROS1 &amp; EGFR Lung Cancers</a:t>
            </a:r>
            <a:endParaRPr lang="en-US" sz="1050" dirty="0"/>
          </a:p>
        </p:txBody>
      </p:sp>
      <p:cxnSp>
        <p:nvCxnSpPr>
          <p:cNvPr id="9" name="Straight Connector 8"/>
          <p:cNvCxnSpPr/>
          <p:nvPr/>
        </p:nvCxnSpPr>
        <p:spPr>
          <a:xfrm>
            <a:off x="352921" y="6484008"/>
            <a:ext cx="3417903"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0574" y="4048767"/>
            <a:ext cx="8269356" cy="830997"/>
          </a:xfrm>
          <a:prstGeom prst="rect">
            <a:avLst/>
          </a:prstGeom>
          <a:noFill/>
        </p:spPr>
        <p:txBody>
          <a:bodyPr wrap="square" rtlCol="0">
            <a:spAutoFit/>
          </a:bodyPr>
          <a:lstStyle/>
          <a:p>
            <a:pPr algn="ctr"/>
            <a:r>
              <a:rPr lang="en-US" sz="2400" b="1" i="1" dirty="0" smtClean="0">
                <a:solidFill>
                  <a:srgbClr val="FF0000"/>
                </a:solidFill>
              </a:rPr>
              <a:t>Clinical trial design and development of highly targeted agents in the molecular oncology era</a:t>
            </a:r>
            <a:endParaRPr lang="en-US" sz="2400" b="1" i="1" dirty="0">
              <a:solidFill>
                <a:srgbClr val="FF0000"/>
              </a:solidFill>
            </a:endParaRPr>
          </a:p>
        </p:txBody>
      </p:sp>
      <p:sp>
        <p:nvSpPr>
          <p:cNvPr id="11" name="TextBox 10"/>
          <p:cNvSpPr txBox="1"/>
          <p:nvPr/>
        </p:nvSpPr>
        <p:spPr>
          <a:xfrm>
            <a:off x="365593" y="4853667"/>
            <a:ext cx="8602462" cy="830997"/>
          </a:xfrm>
          <a:prstGeom prst="rect">
            <a:avLst/>
          </a:prstGeom>
          <a:noFill/>
        </p:spPr>
        <p:txBody>
          <a:bodyPr wrap="square" rtlCol="0">
            <a:spAutoFit/>
          </a:bodyPr>
          <a:lstStyle/>
          <a:p>
            <a:pPr algn="ctr"/>
            <a:r>
              <a:rPr lang="en-US" sz="2400" b="1" dirty="0" smtClean="0">
                <a:solidFill>
                  <a:schemeClr val="tx2"/>
                </a:solidFill>
              </a:rPr>
              <a:t>Gideon Blumenthal, MD</a:t>
            </a:r>
          </a:p>
          <a:p>
            <a:pPr algn="ctr"/>
            <a:r>
              <a:rPr lang="en-US" sz="2400" b="1" dirty="0" smtClean="0">
                <a:solidFill>
                  <a:schemeClr val="tx2"/>
                </a:solidFill>
              </a:rPr>
              <a:t>FDA Office of Hematology Oncology Products</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26"/>
            <a:ext cx="8229600" cy="1143000"/>
          </a:xfrm>
        </p:spPr>
        <p:txBody>
          <a:bodyPr>
            <a:normAutofit fontScale="90000"/>
          </a:bodyPr>
          <a:lstStyle/>
          <a:p>
            <a:r>
              <a:rPr lang="en-US" sz="2800" dirty="0" smtClean="0"/>
              <a:t>FDA approvals (not targeted/ molecularly enriched) for drugs to treat patients with advanced NSCLC in the last 20 years</a:t>
            </a:r>
            <a:endParaRPr lang="en-US" sz="2800" dirty="0"/>
          </a:p>
        </p:txBody>
      </p:sp>
      <p:sp>
        <p:nvSpPr>
          <p:cNvPr id="3" name="Footer Placeholder 2"/>
          <p:cNvSpPr>
            <a:spLocks noGrp="1"/>
          </p:cNvSpPr>
          <p:nvPr>
            <p:ph type="ftr" sz="quarter" idx="11"/>
          </p:nvPr>
        </p:nvSpPr>
        <p:spPr/>
        <p:txBody>
          <a:bodyPr/>
          <a:lstStyle/>
          <a:p>
            <a:r>
              <a:rPr lang="en-US" smtClean="0"/>
              <a:t>Acquired Resistance Patient Forum | Sept. 6, 2014 | Boston</a:t>
            </a:r>
            <a:endParaRPr lang="en-US" dirty="0"/>
          </a:p>
        </p:txBody>
      </p:sp>
      <p:sp>
        <p:nvSpPr>
          <p:cNvPr id="4" name="Slide Number Placeholder 3"/>
          <p:cNvSpPr>
            <a:spLocks noGrp="1"/>
          </p:cNvSpPr>
          <p:nvPr>
            <p:ph type="sldNum" sz="quarter" idx="12"/>
          </p:nvPr>
        </p:nvSpPr>
        <p:spPr/>
        <p:txBody>
          <a:bodyPr/>
          <a:lstStyle/>
          <a:p>
            <a:fld id="{85885486-8ECC-0A41-859E-5C7C3DF5075E}" type="slidenum">
              <a:rPr lang="en-US" smtClean="0"/>
              <a:pPr/>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8063056"/>
              </p:ext>
            </p:extLst>
          </p:nvPr>
        </p:nvGraphicFramePr>
        <p:xfrm>
          <a:off x="155917" y="1408971"/>
          <a:ext cx="2968283" cy="4318000"/>
        </p:xfrm>
        <a:graphic>
          <a:graphicData uri="http://schemas.openxmlformats.org/drawingml/2006/table">
            <a:tbl>
              <a:tblPr firstRow="1" bandRow="1">
                <a:tableStyleId>{5C22544A-7EE6-4342-B048-85BDC9FD1C3A}</a:tableStyleId>
              </a:tblPr>
              <a:tblGrid>
                <a:gridCol w="2294403"/>
                <a:gridCol w="67388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a:t>
                      </a:r>
                      <a:r>
                        <a:rPr lang="en-US" baseline="30000" dirty="0" smtClean="0"/>
                        <a:t>st</a:t>
                      </a:r>
                      <a:r>
                        <a:rPr lang="en-US" dirty="0" smtClean="0"/>
                        <a:t> Line Unselected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Year</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Vinorelbine</a:t>
                      </a:r>
                      <a:r>
                        <a:rPr lang="en-US" dirty="0" smtClean="0"/>
                        <a:t> + cisplatin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1995</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Gemcitabine</a:t>
                      </a:r>
                      <a:r>
                        <a:rPr lang="en-US" baseline="0" dirty="0" smtClean="0"/>
                        <a:t> + cisplatin</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1996</a:t>
                      </a:r>
                    </a:p>
                  </a:txBody>
                  <a:tcPr/>
                </a:tc>
              </a:tr>
              <a:tr h="370840">
                <a:tc>
                  <a:txBody>
                    <a:bodyPr/>
                    <a:lstStyle/>
                    <a:p>
                      <a:r>
                        <a:rPr lang="en-US" dirty="0" smtClean="0"/>
                        <a:t>Paclitaxel + cisplatin</a:t>
                      </a:r>
                      <a:endParaRPr lang="en-US" dirty="0"/>
                    </a:p>
                  </a:txBody>
                  <a:tcPr/>
                </a:tc>
                <a:tc>
                  <a:txBody>
                    <a:bodyPr/>
                    <a:lstStyle/>
                    <a:p>
                      <a:r>
                        <a:rPr lang="en-US" dirty="0" smtClean="0"/>
                        <a:t>1998</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Docetaxel + </a:t>
                      </a:r>
                      <a:r>
                        <a:rPr lang="en-US" dirty="0" err="1" smtClean="0"/>
                        <a:t>cisplatin</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2002</a:t>
                      </a:r>
                    </a:p>
                  </a:txBody>
                  <a:tcPr/>
                </a:tc>
              </a:tr>
              <a:tr h="370840">
                <a:tc>
                  <a:txBody>
                    <a:bodyPr/>
                    <a:lstStyle/>
                    <a:p>
                      <a:r>
                        <a:rPr lang="en-US" dirty="0" smtClean="0"/>
                        <a:t>Bevacizumab + </a:t>
                      </a:r>
                      <a:r>
                        <a:rPr lang="en-US" dirty="0" err="1" smtClean="0"/>
                        <a:t>cisplatin</a:t>
                      </a:r>
                      <a:r>
                        <a:rPr lang="en-US" baseline="0" dirty="0" smtClean="0"/>
                        <a:t> +</a:t>
                      </a:r>
                      <a:r>
                        <a:rPr lang="en-US" dirty="0" smtClean="0"/>
                        <a:t> paclitaxel (non-</a:t>
                      </a:r>
                      <a:r>
                        <a:rPr lang="en-US" dirty="0" err="1" smtClean="0"/>
                        <a:t>squam</a:t>
                      </a:r>
                      <a:r>
                        <a:rPr lang="en-US" dirty="0" smtClean="0"/>
                        <a:t>)</a:t>
                      </a:r>
                      <a:endParaRPr lang="en-US" dirty="0"/>
                    </a:p>
                  </a:txBody>
                  <a:tcPr/>
                </a:tc>
                <a:tc>
                  <a:txBody>
                    <a:bodyPr/>
                    <a:lstStyle/>
                    <a:p>
                      <a:r>
                        <a:rPr lang="en-US" dirty="0" smtClean="0"/>
                        <a:t>2006</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Pemetrexed</a:t>
                      </a:r>
                      <a:r>
                        <a:rPr lang="en-US" dirty="0" smtClean="0"/>
                        <a:t> +</a:t>
                      </a:r>
                      <a:r>
                        <a:rPr lang="en-US" baseline="0" dirty="0" smtClean="0"/>
                        <a:t> </a:t>
                      </a:r>
                      <a:r>
                        <a:rPr lang="en-US" dirty="0" smtClean="0"/>
                        <a:t>cisplatin</a:t>
                      </a:r>
                      <a:r>
                        <a:rPr lang="en-US" baseline="0" dirty="0" smtClean="0"/>
                        <a:t> (non-</a:t>
                      </a:r>
                      <a:r>
                        <a:rPr lang="en-US" baseline="0" dirty="0" err="1" smtClean="0"/>
                        <a:t>squam</a:t>
                      </a:r>
                      <a:r>
                        <a:rPr lang="en-US" baseline="0" dirty="0" smtClean="0"/>
                        <a:t>)</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2008</a:t>
                      </a:r>
                    </a:p>
                  </a:txBody>
                  <a:tcPr/>
                </a:tc>
              </a:tr>
              <a:tr h="370840">
                <a:tc>
                  <a:txBody>
                    <a:bodyPr/>
                    <a:lstStyle/>
                    <a:p>
                      <a:r>
                        <a:rPr lang="en-US" dirty="0" smtClean="0"/>
                        <a:t>Nab-paclitaxel + carboplatin</a:t>
                      </a:r>
                      <a:endParaRPr lang="en-US" dirty="0"/>
                    </a:p>
                  </a:txBody>
                  <a:tcPr/>
                </a:tc>
                <a:tc>
                  <a:txBody>
                    <a:bodyPr/>
                    <a:lstStyle/>
                    <a:p>
                      <a:r>
                        <a:rPr lang="en-US" dirty="0" smtClean="0"/>
                        <a:t>2013</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04346446"/>
              </p:ext>
            </p:extLst>
          </p:nvPr>
        </p:nvGraphicFramePr>
        <p:xfrm>
          <a:off x="3305906" y="1417638"/>
          <a:ext cx="2591974" cy="1651000"/>
        </p:xfrm>
        <a:graphic>
          <a:graphicData uri="http://schemas.openxmlformats.org/drawingml/2006/table">
            <a:tbl>
              <a:tblPr firstRow="1" bandRow="1">
                <a:tableStyleId>{5C22544A-7EE6-4342-B048-85BDC9FD1C3A}</a:tableStyleId>
              </a:tblPr>
              <a:tblGrid>
                <a:gridCol w="1490003"/>
                <a:gridCol w="1101971"/>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Maintenance (unselected)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Year</a:t>
                      </a:r>
                    </a:p>
                  </a:txBody>
                  <a:tcPr/>
                </a:tc>
              </a:tr>
              <a:tr h="370840">
                <a:tc>
                  <a:txBody>
                    <a:bodyPr/>
                    <a:lstStyle/>
                    <a:p>
                      <a:r>
                        <a:rPr lang="en-US" dirty="0" err="1" smtClean="0"/>
                        <a:t>Pemetrexed</a:t>
                      </a:r>
                      <a:r>
                        <a:rPr lang="en-US" dirty="0" smtClean="0"/>
                        <a:t> </a:t>
                      </a:r>
                    </a:p>
                    <a:p>
                      <a:r>
                        <a:rPr lang="en-US" dirty="0" smtClean="0"/>
                        <a:t>(non-</a:t>
                      </a:r>
                      <a:r>
                        <a:rPr lang="en-US" dirty="0" err="1" smtClean="0"/>
                        <a:t>squam</a:t>
                      </a:r>
                      <a:r>
                        <a:rPr lang="en-US" dirty="0" smtClean="0"/>
                        <a:t>)</a:t>
                      </a:r>
                      <a:endParaRPr lang="en-US" dirty="0"/>
                    </a:p>
                  </a:txBody>
                  <a:tcPr/>
                </a:tc>
                <a:tc>
                  <a:txBody>
                    <a:bodyPr/>
                    <a:lstStyle/>
                    <a:p>
                      <a:r>
                        <a:rPr lang="en-US" dirty="0" smtClean="0"/>
                        <a:t>2009</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Erlotinib</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2010</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05861929"/>
              </p:ext>
            </p:extLst>
          </p:nvPr>
        </p:nvGraphicFramePr>
        <p:xfrm>
          <a:off x="6094826" y="1408971"/>
          <a:ext cx="2591974" cy="2392680"/>
        </p:xfrm>
        <a:graphic>
          <a:graphicData uri="http://schemas.openxmlformats.org/drawingml/2006/table">
            <a:tbl>
              <a:tblPr firstRow="1" bandRow="1">
                <a:tableStyleId>{5C22544A-7EE6-4342-B048-85BDC9FD1C3A}</a:tableStyleId>
              </a:tblPr>
              <a:tblGrid>
                <a:gridCol w="1445455"/>
                <a:gridCol w="1146519"/>
              </a:tblGrid>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2nd </a:t>
                      </a:r>
                      <a:r>
                        <a:rPr lang="en-US" dirty="0" smtClean="0"/>
                        <a:t>Line + Unselected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Year</a:t>
                      </a:r>
                    </a:p>
                  </a:txBody>
                  <a:tcPr/>
                </a:tc>
              </a:tr>
              <a:tr h="370840">
                <a:tc>
                  <a:txBody>
                    <a:bodyPr/>
                    <a:lstStyle/>
                    <a:p>
                      <a:r>
                        <a:rPr lang="en-US" dirty="0" smtClean="0"/>
                        <a:t>Docetaxel</a:t>
                      </a:r>
                      <a:endParaRPr lang="en-US" dirty="0"/>
                    </a:p>
                  </a:txBody>
                  <a:tcPr/>
                </a:tc>
                <a:tc>
                  <a:txBody>
                    <a:bodyPr/>
                    <a:lstStyle/>
                    <a:p>
                      <a:r>
                        <a:rPr lang="en-US" dirty="0" smtClean="0"/>
                        <a:t>1999</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Vinorelbine</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2001</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Pemetrexed</a:t>
                      </a:r>
                      <a:r>
                        <a:rPr lang="en-US" dirty="0" smtClean="0"/>
                        <a:t> (non-</a:t>
                      </a:r>
                      <a:r>
                        <a:rPr lang="en-US" dirty="0" err="1" smtClean="0"/>
                        <a:t>squam</a:t>
                      </a:r>
                      <a:r>
                        <a:rPr lang="en-US" dirty="0" smtClean="0"/>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2004</a:t>
                      </a:r>
                    </a:p>
                  </a:txBody>
                  <a:tcPr/>
                </a:tc>
              </a:tr>
              <a:tr h="370840">
                <a:tc>
                  <a:txBody>
                    <a:bodyPr/>
                    <a:lstStyle/>
                    <a:p>
                      <a:r>
                        <a:rPr lang="en-US" dirty="0" err="1" smtClean="0"/>
                        <a:t>Erlotinib</a:t>
                      </a:r>
                      <a:endParaRPr lang="en-US" dirty="0"/>
                    </a:p>
                  </a:txBody>
                  <a:tcPr/>
                </a:tc>
                <a:tc>
                  <a:txBody>
                    <a:bodyPr/>
                    <a:lstStyle/>
                    <a:p>
                      <a:r>
                        <a:rPr lang="en-US" dirty="0" smtClean="0"/>
                        <a:t>2004</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20446259"/>
              </p:ext>
            </p:extLst>
          </p:nvPr>
        </p:nvGraphicFramePr>
        <p:xfrm>
          <a:off x="3502852" y="4212667"/>
          <a:ext cx="4431326" cy="1554480"/>
        </p:xfrm>
        <a:graphic>
          <a:graphicData uri="http://schemas.openxmlformats.org/drawingml/2006/table">
            <a:tbl>
              <a:tblPr firstRow="1" bandRow="1">
                <a:tableStyleId>{5C22544A-7EE6-4342-B048-85BDC9FD1C3A}</a:tableStyleId>
              </a:tblPr>
              <a:tblGrid>
                <a:gridCol w="2547359"/>
                <a:gridCol w="1883967"/>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Improvement of symptoms  for obstructing  tumor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Year</a:t>
                      </a:r>
                    </a:p>
                  </a:txBody>
                  <a:tcPr/>
                </a:tc>
              </a:tr>
              <a:tr h="370840">
                <a:tc>
                  <a:txBody>
                    <a:bodyPr/>
                    <a:lstStyle/>
                    <a:p>
                      <a:r>
                        <a:rPr lang="en-US" dirty="0" err="1" smtClean="0"/>
                        <a:t>Porfimer</a:t>
                      </a:r>
                      <a:r>
                        <a:rPr lang="en-US" dirty="0" smtClean="0"/>
                        <a:t> sodium</a:t>
                      </a:r>
                      <a:r>
                        <a:rPr lang="en-US" baseline="0" dirty="0" smtClean="0"/>
                        <a:t> and photodynamic therapy</a:t>
                      </a:r>
                      <a:endParaRPr lang="en-US" dirty="0"/>
                    </a:p>
                  </a:txBody>
                  <a:tcPr/>
                </a:tc>
                <a:tc>
                  <a:txBody>
                    <a:bodyPr/>
                    <a:lstStyle/>
                    <a:p>
                      <a:r>
                        <a:rPr lang="en-US" dirty="0" smtClean="0"/>
                        <a:t>1998</a:t>
                      </a:r>
                      <a:endParaRPr lang="en-US" dirty="0"/>
                    </a:p>
                  </a:txBody>
                  <a:tcPr/>
                </a:tc>
              </a:tr>
            </a:tbl>
          </a:graphicData>
        </a:graphic>
      </p:graphicFrame>
    </p:spTree>
    <p:extLst>
      <p:ext uri="{BB962C8B-B14F-4D97-AF65-F5344CB8AC3E}">
        <p14:creationId xmlns:p14="http://schemas.microsoft.com/office/powerpoint/2010/main" val="4170494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FDA approvals for advanced NSCLC for targeted therapies in molecularly enriched populations</a:t>
            </a:r>
            <a:endParaRPr lang="en-US" sz="2800" dirty="0"/>
          </a:p>
        </p:txBody>
      </p:sp>
      <p:sp>
        <p:nvSpPr>
          <p:cNvPr id="3" name="Footer Placeholder 2"/>
          <p:cNvSpPr>
            <a:spLocks noGrp="1"/>
          </p:cNvSpPr>
          <p:nvPr>
            <p:ph type="ftr" sz="quarter" idx="11"/>
          </p:nvPr>
        </p:nvSpPr>
        <p:spPr/>
        <p:txBody>
          <a:bodyPr/>
          <a:lstStyle/>
          <a:p>
            <a:r>
              <a:rPr lang="en-US" smtClean="0"/>
              <a:t>Acquired Resistance Patient Forum | Sept. 6, 2014 | Boston</a:t>
            </a:r>
            <a:endParaRPr lang="en-US" dirty="0"/>
          </a:p>
        </p:txBody>
      </p:sp>
      <p:sp>
        <p:nvSpPr>
          <p:cNvPr id="4" name="Slide Number Placeholder 3"/>
          <p:cNvSpPr>
            <a:spLocks noGrp="1"/>
          </p:cNvSpPr>
          <p:nvPr>
            <p:ph type="sldNum" sz="quarter" idx="12"/>
          </p:nvPr>
        </p:nvSpPr>
        <p:spPr/>
        <p:txBody>
          <a:bodyPr/>
          <a:lstStyle/>
          <a:p>
            <a:fld id="{85885486-8ECC-0A41-859E-5C7C3DF5075E}" type="slidenum">
              <a:rPr lang="en-US" smtClean="0"/>
              <a:pPr/>
              <a:t>11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11460207"/>
              </p:ext>
            </p:extLst>
          </p:nvPr>
        </p:nvGraphicFramePr>
        <p:xfrm>
          <a:off x="337624" y="1805134"/>
          <a:ext cx="8349176" cy="2651760"/>
        </p:xfrm>
        <a:graphic>
          <a:graphicData uri="http://schemas.openxmlformats.org/drawingml/2006/table">
            <a:tbl>
              <a:tblPr firstRow="1" bandRow="1">
                <a:tableStyleId>{5C22544A-7EE6-4342-B048-85BDC9FD1C3A}</a:tableStyleId>
              </a:tblPr>
              <a:tblGrid>
                <a:gridCol w="2087294"/>
                <a:gridCol w="2301827"/>
                <a:gridCol w="1872761"/>
                <a:gridCol w="2087294"/>
              </a:tblGrid>
              <a:tr h="293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drug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smtClean="0"/>
                        <a:t>patient population</a:t>
                      </a:r>
                      <a:endParaRPr lang="en-US" sz="2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accelerated approval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regular approval</a:t>
                      </a:r>
                    </a:p>
                  </a:txBody>
                  <a:tcPr/>
                </a:tc>
              </a:tr>
              <a:tr h="293888">
                <a:tc>
                  <a:txBody>
                    <a:bodyPr/>
                    <a:lstStyle/>
                    <a:p>
                      <a:r>
                        <a:rPr lang="en-US" sz="2400" dirty="0" err="1" smtClean="0"/>
                        <a:t>crizotinib</a:t>
                      </a:r>
                      <a:endParaRPr lang="en-US" sz="2400" dirty="0"/>
                    </a:p>
                  </a:txBody>
                  <a:tcPr/>
                </a:tc>
                <a:tc>
                  <a:txBody>
                    <a:bodyPr/>
                    <a:lstStyle/>
                    <a:p>
                      <a:r>
                        <a:rPr lang="en-US" sz="2400" dirty="0" smtClean="0"/>
                        <a:t>ALK+</a:t>
                      </a:r>
                      <a:endParaRPr lang="en-US" sz="2400" dirty="0"/>
                    </a:p>
                  </a:txBody>
                  <a:tcPr/>
                </a:tc>
                <a:tc>
                  <a:txBody>
                    <a:bodyPr/>
                    <a:lstStyle/>
                    <a:p>
                      <a:r>
                        <a:rPr lang="en-US" sz="2400" dirty="0" smtClean="0"/>
                        <a:t>2011</a:t>
                      </a:r>
                      <a:endParaRPr lang="en-US" sz="2400" dirty="0"/>
                    </a:p>
                  </a:txBody>
                  <a:tcPr/>
                </a:tc>
                <a:tc>
                  <a:txBody>
                    <a:bodyPr/>
                    <a:lstStyle/>
                    <a:p>
                      <a:r>
                        <a:rPr lang="en-US" sz="2400" dirty="0" smtClean="0"/>
                        <a:t>2013</a:t>
                      </a:r>
                      <a:endParaRPr lang="en-US" sz="2400" dirty="0"/>
                    </a:p>
                  </a:txBody>
                  <a:tcPr/>
                </a:tc>
              </a:tr>
              <a:tr h="293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t>erlotinib</a:t>
                      </a:r>
                      <a:endParaRPr lang="en-US" sz="2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EGFR mutation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2013</a:t>
                      </a:r>
                    </a:p>
                  </a:txBody>
                  <a:tcPr/>
                </a:tc>
              </a:tr>
              <a:tr h="293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afatinib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EGFR mutation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2013</a:t>
                      </a:r>
                    </a:p>
                  </a:txBody>
                  <a:tcPr/>
                </a:tc>
              </a:tr>
              <a:tr h="293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t>ceritinib</a:t>
                      </a:r>
                      <a:r>
                        <a:rPr lang="en-US" sz="2400" dirty="0" smtClean="0"/>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ALK+</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2014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smtClean="0"/>
                    </a:p>
                  </a:txBody>
                  <a:tcPr/>
                </a:tc>
              </a:tr>
            </a:tbl>
          </a:graphicData>
        </a:graphic>
      </p:graphicFrame>
      <p:sp>
        <p:nvSpPr>
          <p:cNvPr id="5" name="TextBox 4"/>
          <p:cNvSpPr txBox="1"/>
          <p:nvPr/>
        </p:nvSpPr>
        <p:spPr>
          <a:xfrm>
            <a:off x="773723" y="5050302"/>
            <a:ext cx="6400800" cy="830997"/>
          </a:xfrm>
          <a:prstGeom prst="rect">
            <a:avLst/>
          </a:prstGeom>
          <a:noFill/>
        </p:spPr>
        <p:txBody>
          <a:bodyPr wrap="square" rtlCol="0">
            <a:spAutoFit/>
          </a:bodyPr>
          <a:lstStyle/>
          <a:p>
            <a:r>
              <a:rPr lang="en-US" sz="2400" dirty="0" smtClean="0"/>
              <a:t>* First lung cancer drug approved under new breakthrough designation program</a:t>
            </a:r>
            <a:endParaRPr lang="en-US" sz="2400" dirty="0"/>
          </a:p>
        </p:txBody>
      </p:sp>
    </p:spTree>
    <p:extLst>
      <p:ext uri="{BB962C8B-B14F-4D97-AF65-F5344CB8AC3E}">
        <p14:creationId xmlns:p14="http://schemas.microsoft.com/office/powerpoint/2010/main" val="3018828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Example of </a:t>
            </a:r>
            <a:r>
              <a:rPr lang="en-US" sz="2800" b="1" dirty="0" smtClean="0"/>
              <a:t>expedited program: </a:t>
            </a:r>
            <a:r>
              <a:rPr lang="en-US" sz="2800" b="1" dirty="0" err="1" smtClean="0"/>
              <a:t>ceritinib</a:t>
            </a:r>
            <a:endParaRPr lang="en-US" sz="2800" b="1" dirty="0"/>
          </a:p>
        </p:txBody>
      </p:sp>
      <p:sp>
        <p:nvSpPr>
          <p:cNvPr id="3" name="Content Placeholder 2"/>
          <p:cNvSpPr>
            <a:spLocks noGrp="1"/>
          </p:cNvSpPr>
          <p:nvPr>
            <p:ph idx="1"/>
          </p:nvPr>
        </p:nvSpPr>
        <p:spPr>
          <a:xfrm>
            <a:off x="457200" y="1442256"/>
            <a:ext cx="8229600" cy="4525963"/>
          </a:xfrm>
        </p:spPr>
        <p:txBody>
          <a:bodyPr>
            <a:normAutofit fontScale="92500"/>
          </a:bodyPr>
          <a:lstStyle/>
          <a:p>
            <a:pPr>
              <a:lnSpc>
                <a:spcPct val="150000"/>
              </a:lnSpc>
            </a:pPr>
            <a:r>
              <a:rPr lang="en-US" sz="2800" dirty="0" smtClean="0"/>
              <a:t>January 2011: First in human phase 1 initiated</a:t>
            </a:r>
          </a:p>
          <a:p>
            <a:pPr>
              <a:lnSpc>
                <a:spcPct val="150000"/>
              </a:lnSpc>
            </a:pPr>
            <a:r>
              <a:rPr lang="en-US" sz="2800" dirty="0" smtClean="0"/>
              <a:t>March 2013: Breakthrough Therapy designation</a:t>
            </a:r>
          </a:p>
          <a:p>
            <a:pPr>
              <a:lnSpc>
                <a:spcPct val="150000"/>
              </a:lnSpc>
            </a:pPr>
            <a:r>
              <a:rPr lang="en-US" sz="2800" dirty="0" smtClean="0"/>
              <a:t>November 2013: New Drug Application Submitted</a:t>
            </a:r>
          </a:p>
          <a:p>
            <a:pPr>
              <a:lnSpc>
                <a:spcPct val="150000"/>
              </a:lnSpc>
            </a:pPr>
            <a:r>
              <a:rPr lang="en-US" sz="2800" dirty="0" smtClean="0"/>
              <a:t>April 2014: Approved for patients with ALK rearrangement who progressed on </a:t>
            </a:r>
            <a:r>
              <a:rPr lang="en-US" sz="2800" dirty="0" err="1" smtClean="0"/>
              <a:t>crizotinib</a:t>
            </a:r>
            <a:r>
              <a:rPr lang="en-US" sz="2800" dirty="0" smtClean="0"/>
              <a:t> based on durable response rates (45-55%) in 163 patients in an expansion of the phase 1 study</a:t>
            </a:r>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12</a:t>
            </a:fld>
            <a:endParaRPr lang="en-US" dirty="0"/>
          </a:p>
        </p:txBody>
      </p:sp>
    </p:spTree>
    <p:extLst>
      <p:ext uri="{BB962C8B-B14F-4D97-AF65-F5344CB8AC3E}">
        <p14:creationId xmlns:p14="http://schemas.microsoft.com/office/powerpoint/2010/main" val="266338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Novel Trial Designs and Endpoints</a:t>
            </a:r>
            <a:endParaRPr lang="en-US" dirty="0"/>
          </a:p>
        </p:txBody>
      </p:sp>
      <p:sp>
        <p:nvSpPr>
          <p:cNvPr id="6" name="Subtitle 5"/>
          <p:cNvSpPr>
            <a:spLocks noGrp="1"/>
          </p:cNvSpPr>
          <p:nvPr>
            <p:ph type="subTitle"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Acquired Resistance Patient Forum | Sept. 6, 2014 | Boston</a:t>
            </a:r>
            <a:endParaRPr lang="en-US" dirty="0"/>
          </a:p>
        </p:txBody>
      </p:sp>
      <p:sp>
        <p:nvSpPr>
          <p:cNvPr id="4" name="Slide Number Placeholder 3"/>
          <p:cNvSpPr>
            <a:spLocks noGrp="1"/>
          </p:cNvSpPr>
          <p:nvPr>
            <p:ph type="sldNum" sz="quarter" idx="12"/>
          </p:nvPr>
        </p:nvSpPr>
        <p:spPr/>
        <p:txBody>
          <a:bodyPr/>
          <a:lstStyle/>
          <a:p>
            <a:fld id="{85885486-8ECC-0A41-859E-5C7C3DF5075E}" type="slidenum">
              <a:rPr lang="en-US" smtClean="0"/>
              <a:pPr/>
              <a:t>13</a:t>
            </a:fld>
            <a:endParaRPr lang="en-US" dirty="0"/>
          </a:p>
        </p:txBody>
      </p:sp>
    </p:spTree>
    <p:extLst>
      <p:ext uri="{BB962C8B-B14F-4D97-AF65-F5344CB8AC3E}">
        <p14:creationId xmlns:p14="http://schemas.microsoft.com/office/powerpoint/2010/main" val="256507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85800"/>
            <a:ext cx="8229600" cy="655638"/>
          </a:xfrm>
        </p:spPr>
        <p:txBody>
          <a:bodyPr/>
          <a:lstStyle/>
          <a:p>
            <a:r>
              <a:rPr lang="en-US" altLang="en-US" sz="3200" b="1" dirty="0" smtClean="0">
                <a:latin typeface="Calibri" pitchFamily="34" charset="0"/>
                <a:cs typeface="Calibri" pitchFamily="34" charset="0"/>
              </a:rPr>
              <a:t>Randomized Study </a:t>
            </a:r>
          </a:p>
        </p:txBody>
      </p:sp>
      <p:sp>
        <p:nvSpPr>
          <p:cNvPr id="7171" name="Slide Number Placeholder 1"/>
          <p:cNvSpPr>
            <a:spLocks noGrp="1"/>
          </p:cNvSpPr>
          <p:nvPr>
            <p:ph type="sldNum" sz="quarter" idx="12"/>
          </p:nvPr>
        </p:nvSpPr>
        <p:spPr>
          <a:noFill/>
        </p:spPr>
        <p:txBody>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fld id="{B9B93B64-E232-44B6-B301-5AFF1F38EEA2}" type="slidenum">
              <a:rPr lang="en-US" altLang="en-US" sz="900" smtClean="0">
                <a:solidFill>
                  <a:schemeClr val="bg1"/>
                </a:solidFill>
              </a:rPr>
              <a:pPr>
                <a:spcBef>
                  <a:spcPct val="0"/>
                </a:spcBef>
                <a:buFontTx/>
                <a:buNone/>
              </a:pPr>
              <a:t>14</a:t>
            </a:fld>
            <a:endParaRPr lang="en-US" altLang="en-US" sz="900" dirty="0" smtClean="0">
              <a:solidFill>
                <a:schemeClr val="bg1"/>
              </a:solidFill>
            </a:endParaRPr>
          </a:p>
        </p:txBody>
      </p:sp>
      <p:sp>
        <p:nvSpPr>
          <p:cNvPr id="7172" name="Oval 1"/>
          <p:cNvSpPr>
            <a:spLocks noChangeArrowheads="1"/>
          </p:cNvSpPr>
          <p:nvPr/>
        </p:nvSpPr>
        <p:spPr bwMode="auto">
          <a:xfrm>
            <a:off x="1676400" y="1656886"/>
            <a:ext cx="838200" cy="609600"/>
          </a:xfrm>
          <a:prstGeom prst="ellipse">
            <a:avLst/>
          </a:prstGeom>
          <a:solidFill>
            <a:schemeClr val="accent2">
              <a:lumMod val="20000"/>
              <a:lumOff val="80000"/>
            </a:schemeClr>
          </a:solidFill>
          <a:ln w="9525" algn="ctr">
            <a:solidFill>
              <a:schemeClr val="tx1"/>
            </a:solidFill>
            <a:round/>
            <a:headEnd/>
            <a:tailEnd/>
          </a:ln>
          <a:effectLst/>
          <a:extLst/>
        </p:spPr>
        <p:txBody>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endParaRPr lang="en-US" altLang="en-US" sz="1800">
              <a:latin typeface="Calibri" pitchFamily="34" charset="0"/>
              <a:cs typeface="Calibri" pitchFamily="34" charset="0"/>
            </a:endParaRPr>
          </a:p>
        </p:txBody>
      </p:sp>
      <p:sp>
        <p:nvSpPr>
          <p:cNvPr id="7173" name="Oval 6"/>
          <p:cNvSpPr>
            <a:spLocks noChangeArrowheads="1"/>
          </p:cNvSpPr>
          <p:nvPr/>
        </p:nvSpPr>
        <p:spPr bwMode="auto">
          <a:xfrm>
            <a:off x="679035" y="2123135"/>
            <a:ext cx="838200" cy="609600"/>
          </a:xfrm>
          <a:prstGeom prst="ellipse">
            <a:avLst/>
          </a:prstGeom>
          <a:solidFill>
            <a:schemeClr val="accent1">
              <a:lumMod val="20000"/>
              <a:lumOff val="80000"/>
            </a:schemeClr>
          </a:solidFill>
          <a:ln w="9525" algn="ctr">
            <a:solidFill>
              <a:schemeClr val="tx1"/>
            </a:solidFill>
            <a:round/>
            <a:headEnd/>
            <a:tailEnd/>
          </a:ln>
          <a:effectLst/>
          <a:extLst/>
        </p:spPr>
        <p:txBody>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endParaRPr lang="en-US" altLang="en-US" sz="1800"/>
          </a:p>
        </p:txBody>
      </p:sp>
      <p:sp>
        <p:nvSpPr>
          <p:cNvPr id="7174" name="Oval 7"/>
          <p:cNvSpPr>
            <a:spLocks noChangeArrowheads="1"/>
          </p:cNvSpPr>
          <p:nvPr/>
        </p:nvSpPr>
        <p:spPr bwMode="auto">
          <a:xfrm>
            <a:off x="2508250" y="2206161"/>
            <a:ext cx="838200" cy="609600"/>
          </a:xfrm>
          <a:prstGeom prst="ellipse">
            <a:avLst/>
          </a:prstGeom>
          <a:solidFill>
            <a:schemeClr val="bg2"/>
          </a:solidFill>
          <a:ln w="9525" algn="ctr">
            <a:solidFill>
              <a:schemeClr val="tx1"/>
            </a:solidFill>
            <a:round/>
            <a:headEnd/>
            <a:tailEnd/>
          </a:ln>
          <a:effectLst/>
          <a:extLst/>
        </p:spPr>
        <p:txBody>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endParaRPr lang="en-US" altLang="en-US" sz="1800">
              <a:latin typeface="Calibri" pitchFamily="34" charset="0"/>
              <a:cs typeface="Calibri" pitchFamily="34" charset="0"/>
            </a:endParaRPr>
          </a:p>
        </p:txBody>
      </p:sp>
      <p:sp>
        <p:nvSpPr>
          <p:cNvPr id="7175" name="Oval 8"/>
          <p:cNvSpPr>
            <a:spLocks noChangeArrowheads="1"/>
          </p:cNvSpPr>
          <p:nvPr/>
        </p:nvSpPr>
        <p:spPr bwMode="auto">
          <a:xfrm>
            <a:off x="1597025" y="2683999"/>
            <a:ext cx="838200" cy="609600"/>
          </a:xfrm>
          <a:prstGeom prst="ellipse">
            <a:avLst/>
          </a:prstGeom>
          <a:solidFill>
            <a:schemeClr val="tx2">
              <a:lumMod val="40000"/>
              <a:lumOff val="60000"/>
            </a:schemeClr>
          </a:solidFill>
          <a:ln w="9525" algn="ctr">
            <a:solidFill>
              <a:schemeClr val="tx1"/>
            </a:solidFill>
            <a:round/>
            <a:headEnd/>
            <a:tailEnd/>
          </a:ln>
          <a:effectLst/>
          <a:extLst/>
        </p:spPr>
        <p:txBody>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endParaRPr lang="en-US" altLang="en-US" sz="1800">
              <a:latin typeface="Calibri" pitchFamily="34" charset="0"/>
              <a:cs typeface="Calibri" pitchFamily="34" charset="0"/>
            </a:endParaRPr>
          </a:p>
        </p:txBody>
      </p:sp>
      <p:sp>
        <p:nvSpPr>
          <p:cNvPr id="7176" name="Oval 9"/>
          <p:cNvSpPr>
            <a:spLocks noChangeArrowheads="1"/>
          </p:cNvSpPr>
          <p:nvPr/>
        </p:nvSpPr>
        <p:spPr bwMode="auto">
          <a:xfrm>
            <a:off x="2514600" y="4915584"/>
            <a:ext cx="838200" cy="6096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endParaRPr lang="en-US" altLang="en-US" sz="1800"/>
          </a:p>
        </p:txBody>
      </p:sp>
      <p:sp>
        <p:nvSpPr>
          <p:cNvPr id="7177" name="Oval 10"/>
          <p:cNvSpPr>
            <a:spLocks noChangeArrowheads="1"/>
          </p:cNvSpPr>
          <p:nvPr/>
        </p:nvSpPr>
        <p:spPr bwMode="auto">
          <a:xfrm>
            <a:off x="3346450" y="1823574"/>
            <a:ext cx="838200" cy="609600"/>
          </a:xfrm>
          <a:prstGeom prst="ellipse">
            <a:avLst/>
          </a:prstGeom>
          <a:solidFill>
            <a:schemeClr val="accent5">
              <a:lumMod val="60000"/>
              <a:lumOff val="40000"/>
            </a:schemeClr>
          </a:solidFill>
          <a:ln w="9525" algn="ctr">
            <a:solidFill>
              <a:schemeClr val="tx1"/>
            </a:solidFill>
            <a:round/>
            <a:headEnd/>
            <a:tailEnd/>
          </a:ln>
          <a:effectLst/>
          <a:extLst/>
        </p:spPr>
        <p:txBody>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endParaRPr lang="en-US" altLang="en-US" sz="1800">
              <a:latin typeface="Calibri" pitchFamily="34" charset="0"/>
              <a:cs typeface="Calibri" pitchFamily="34" charset="0"/>
            </a:endParaRPr>
          </a:p>
        </p:txBody>
      </p:sp>
      <p:sp>
        <p:nvSpPr>
          <p:cNvPr id="7178" name="TextBox 2"/>
          <p:cNvSpPr txBox="1">
            <a:spLocks noChangeArrowheads="1"/>
          </p:cNvSpPr>
          <p:nvPr/>
        </p:nvSpPr>
        <p:spPr bwMode="auto">
          <a:xfrm>
            <a:off x="3346450" y="1961686"/>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a:latin typeface="Calibri" pitchFamily="34" charset="0"/>
                <a:cs typeface="Calibri" pitchFamily="34" charset="0"/>
              </a:rPr>
              <a:t>EGFR</a:t>
            </a:r>
          </a:p>
        </p:txBody>
      </p:sp>
      <p:sp>
        <p:nvSpPr>
          <p:cNvPr id="7179" name="TextBox 12"/>
          <p:cNvSpPr txBox="1">
            <a:spLocks noChangeArrowheads="1"/>
          </p:cNvSpPr>
          <p:nvPr/>
        </p:nvSpPr>
        <p:spPr bwMode="auto">
          <a:xfrm>
            <a:off x="2514600" y="2363324"/>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a:latin typeface="Calibri" pitchFamily="34" charset="0"/>
                <a:cs typeface="Calibri" pitchFamily="34" charset="0"/>
              </a:rPr>
              <a:t>ROS1</a:t>
            </a:r>
          </a:p>
        </p:txBody>
      </p:sp>
      <p:sp>
        <p:nvSpPr>
          <p:cNvPr id="7180" name="TextBox 15"/>
          <p:cNvSpPr txBox="1">
            <a:spLocks noChangeArrowheads="1"/>
          </p:cNvSpPr>
          <p:nvPr/>
        </p:nvSpPr>
        <p:spPr bwMode="auto">
          <a:xfrm>
            <a:off x="1597025" y="2845924"/>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a:latin typeface="Calibri" pitchFamily="34" charset="0"/>
                <a:cs typeface="Calibri" pitchFamily="34" charset="0"/>
              </a:rPr>
              <a:t>KRAS</a:t>
            </a:r>
          </a:p>
        </p:txBody>
      </p:sp>
      <p:sp>
        <p:nvSpPr>
          <p:cNvPr id="7181" name="TextBox 16"/>
          <p:cNvSpPr txBox="1">
            <a:spLocks noChangeArrowheads="1"/>
          </p:cNvSpPr>
          <p:nvPr/>
        </p:nvSpPr>
        <p:spPr bwMode="auto">
          <a:xfrm>
            <a:off x="758825" y="224823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dirty="0">
                <a:latin typeface="Calibri" pitchFamily="34" charset="0"/>
                <a:cs typeface="Calibri" pitchFamily="34" charset="0"/>
              </a:rPr>
              <a:t>MET</a:t>
            </a:r>
          </a:p>
        </p:txBody>
      </p:sp>
      <p:sp>
        <p:nvSpPr>
          <p:cNvPr id="7182" name="TextBox 18"/>
          <p:cNvSpPr txBox="1">
            <a:spLocks noChangeArrowheads="1"/>
          </p:cNvSpPr>
          <p:nvPr/>
        </p:nvSpPr>
        <p:spPr bwMode="auto">
          <a:xfrm>
            <a:off x="1676400" y="1777536"/>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a:latin typeface="Calibri" pitchFamily="34" charset="0"/>
                <a:cs typeface="Calibri" pitchFamily="34" charset="0"/>
              </a:rPr>
              <a:t>p53</a:t>
            </a:r>
          </a:p>
        </p:txBody>
      </p:sp>
      <p:cxnSp>
        <p:nvCxnSpPr>
          <p:cNvPr id="7183" name="Straight Arrow Connector 4"/>
          <p:cNvCxnSpPr>
            <a:cxnSpLocks noChangeShapeType="1"/>
          </p:cNvCxnSpPr>
          <p:nvPr/>
        </p:nvCxnSpPr>
        <p:spPr bwMode="auto">
          <a:xfrm flipV="1">
            <a:off x="4184650" y="2114086"/>
            <a:ext cx="1143000" cy="3048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4" name="Straight Arrow Connector 21"/>
          <p:cNvCxnSpPr>
            <a:cxnSpLocks noChangeShapeType="1"/>
          </p:cNvCxnSpPr>
          <p:nvPr/>
        </p:nvCxnSpPr>
        <p:spPr bwMode="auto">
          <a:xfrm>
            <a:off x="4184650" y="2784011"/>
            <a:ext cx="990600" cy="3048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5" name="TextBox 11"/>
          <p:cNvSpPr txBox="1">
            <a:spLocks noChangeArrowheads="1"/>
          </p:cNvSpPr>
          <p:nvPr/>
        </p:nvSpPr>
        <p:spPr bwMode="auto">
          <a:xfrm>
            <a:off x="5340350" y="1896599"/>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a:latin typeface="Calibri" pitchFamily="34" charset="0"/>
                <a:cs typeface="Calibri" pitchFamily="34" charset="0"/>
              </a:rPr>
              <a:t>Platinum doublet</a:t>
            </a:r>
          </a:p>
        </p:txBody>
      </p:sp>
      <p:sp>
        <p:nvSpPr>
          <p:cNvPr id="7186" name="TextBox 27"/>
          <p:cNvSpPr txBox="1">
            <a:spLocks noChangeArrowheads="1"/>
          </p:cNvSpPr>
          <p:nvPr/>
        </p:nvSpPr>
        <p:spPr bwMode="auto">
          <a:xfrm>
            <a:off x="5175250" y="2891961"/>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a:latin typeface="Calibri" pitchFamily="34" charset="0"/>
                <a:cs typeface="Calibri" pitchFamily="34" charset="0"/>
              </a:rPr>
              <a:t>Platinum doublet</a:t>
            </a:r>
          </a:p>
          <a:p>
            <a:pPr>
              <a:spcBef>
                <a:spcPct val="0"/>
              </a:spcBef>
              <a:buFontTx/>
              <a:buNone/>
            </a:pPr>
            <a:r>
              <a:rPr lang="en-US" altLang="en-US" sz="1800">
                <a:latin typeface="Calibri" pitchFamily="34" charset="0"/>
                <a:cs typeface="Calibri" pitchFamily="34" charset="0"/>
              </a:rPr>
              <a:t> + drug X</a:t>
            </a:r>
          </a:p>
        </p:txBody>
      </p:sp>
      <p:sp>
        <p:nvSpPr>
          <p:cNvPr id="7189" name="Oval 33"/>
          <p:cNvSpPr>
            <a:spLocks noChangeArrowheads="1"/>
          </p:cNvSpPr>
          <p:nvPr/>
        </p:nvSpPr>
        <p:spPr bwMode="auto">
          <a:xfrm>
            <a:off x="3257550" y="2799886"/>
            <a:ext cx="838200" cy="609600"/>
          </a:xfrm>
          <a:prstGeom prst="ellipse">
            <a:avLst/>
          </a:prstGeom>
          <a:solidFill>
            <a:schemeClr val="accent3">
              <a:lumMod val="60000"/>
              <a:lumOff val="40000"/>
            </a:schemeClr>
          </a:solidFill>
          <a:ln w="9525" algn="ctr">
            <a:solidFill>
              <a:schemeClr val="tx1"/>
            </a:solidFill>
            <a:round/>
            <a:headEnd/>
            <a:tailEnd/>
          </a:ln>
          <a:effectLst/>
          <a:extLst/>
        </p:spPr>
        <p:txBody>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endParaRPr lang="en-US" altLang="en-US" sz="1800">
              <a:latin typeface="Calibri" pitchFamily="34" charset="0"/>
              <a:cs typeface="Calibri" pitchFamily="34" charset="0"/>
            </a:endParaRPr>
          </a:p>
        </p:txBody>
      </p:sp>
      <p:sp>
        <p:nvSpPr>
          <p:cNvPr id="7190" name="TextBox 35"/>
          <p:cNvSpPr txBox="1">
            <a:spLocks noChangeArrowheads="1"/>
          </p:cNvSpPr>
          <p:nvPr/>
        </p:nvSpPr>
        <p:spPr bwMode="auto">
          <a:xfrm>
            <a:off x="2514600" y="5046149"/>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dirty="0"/>
              <a:t>ALK</a:t>
            </a:r>
          </a:p>
        </p:txBody>
      </p:sp>
      <p:cxnSp>
        <p:nvCxnSpPr>
          <p:cNvPr id="7191" name="Straight Arrow Connector 38"/>
          <p:cNvCxnSpPr>
            <a:cxnSpLocks noChangeShapeType="1"/>
          </p:cNvCxnSpPr>
          <p:nvPr/>
        </p:nvCxnSpPr>
        <p:spPr bwMode="auto">
          <a:xfrm flipV="1">
            <a:off x="3956050" y="5251548"/>
            <a:ext cx="723900" cy="111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2" name="TextBox 20"/>
          <p:cNvSpPr txBox="1">
            <a:spLocks noChangeArrowheads="1"/>
          </p:cNvSpPr>
          <p:nvPr/>
        </p:nvSpPr>
        <p:spPr bwMode="auto">
          <a:xfrm>
            <a:off x="3765550" y="4398961"/>
            <a:ext cx="114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2000" dirty="0">
                <a:latin typeface="Calibri" pitchFamily="34" charset="0"/>
                <a:cs typeface="Calibri" pitchFamily="34" charset="0"/>
              </a:rPr>
              <a:t>Targeted</a:t>
            </a:r>
          </a:p>
          <a:p>
            <a:pPr>
              <a:spcBef>
                <a:spcPct val="0"/>
              </a:spcBef>
              <a:buFontTx/>
              <a:buNone/>
            </a:pPr>
            <a:r>
              <a:rPr lang="en-US" altLang="en-US" sz="2000" dirty="0">
                <a:latin typeface="Calibri" pitchFamily="34" charset="0"/>
                <a:cs typeface="Calibri" pitchFamily="34" charset="0"/>
              </a:rPr>
              <a:t>Therapy</a:t>
            </a:r>
          </a:p>
        </p:txBody>
      </p:sp>
      <p:sp>
        <p:nvSpPr>
          <p:cNvPr id="7195" name="TextBox 23"/>
          <p:cNvSpPr txBox="1">
            <a:spLocks noChangeArrowheads="1"/>
          </p:cNvSpPr>
          <p:nvPr/>
        </p:nvSpPr>
        <p:spPr bwMode="auto">
          <a:xfrm>
            <a:off x="2753409" y="3875086"/>
            <a:ext cx="560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2800" b="1" dirty="0" smtClean="0">
                <a:solidFill>
                  <a:srgbClr val="FF0000"/>
                </a:solidFill>
                <a:latin typeface="Calibri" pitchFamily="34" charset="0"/>
                <a:cs typeface="Calibri" pitchFamily="34" charset="0"/>
              </a:rPr>
              <a:t>Single Arm Study</a:t>
            </a:r>
            <a:endParaRPr lang="en-US" altLang="en-US" sz="2800" b="1" dirty="0">
              <a:solidFill>
                <a:srgbClr val="FF0000"/>
              </a:solidFill>
              <a:latin typeface="Calibri" pitchFamily="34" charset="0"/>
              <a:cs typeface="Calibri" pitchFamily="34" charset="0"/>
            </a:endParaRPr>
          </a:p>
        </p:txBody>
      </p:sp>
      <p:sp>
        <p:nvSpPr>
          <p:cNvPr id="7196" name="TextBox 43"/>
          <p:cNvSpPr txBox="1">
            <a:spLocks noChangeArrowheads="1"/>
          </p:cNvSpPr>
          <p:nvPr/>
        </p:nvSpPr>
        <p:spPr bwMode="auto">
          <a:xfrm>
            <a:off x="3257550" y="2926886"/>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a:latin typeface="Calibri" pitchFamily="34" charset="0"/>
                <a:cs typeface="Calibri" pitchFamily="34" charset="0"/>
              </a:rPr>
              <a:t>ALK</a:t>
            </a:r>
          </a:p>
        </p:txBody>
      </p:sp>
      <p:sp>
        <p:nvSpPr>
          <p:cNvPr id="7197" name="TextBox 1"/>
          <p:cNvSpPr txBox="1">
            <a:spLocks noChangeArrowheads="1"/>
          </p:cNvSpPr>
          <p:nvPr/>
        </p:nvSpPr>
        <p:spPr bwMode="auto">
          <a:xfrm>
            <a:off x="4454525" y="1526711"/>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a:t>N=800-1200</a:t>
            </a:r>
          </a:p>
        </p:txBody>
      </p:sp>
      <p:sp>
        <p:nvSpPr>
          <p:cNvPr id="7198" name="TextBox 29"/>
          <p:cNvSpPr txBox="1">
            <a:spLocks noChangeArrowheads="1"/>
          </p:cNvSpPr>
          <p:nvPr/>
        </p:nvSpPr>
        <p:spPr bwMode="auto">
          <a:xfrm>
            <a:off x="3667662" y="57912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800" dirty="0"/>
              <a:t>N=100-200</a:t>
            </a:r>
          </a:p>
        </p:txBody>
      </p:sp>
      <p:sp>
        <p:nvSpPr>
          <p:cNvPr id="2" name="TextBox 1"/>
          <p:cNvSpPr txBox="1"/>
          <p:nvPr/>
        </p:nvSpPr>
        <p:spPr>
          <a:xfrm>
            <a:off x="7090116" y="1763715"/>
            <a:ext cx="1784057" cy="1938992"/>
          </a:xfrm>
          <a:prstGeom prst="rect">
            <a:avLst/>
          </a:prstGeom>
          <a:noFill/>
        </p:spPr>
        <p:txBody>
          <a:bodyPr wrap="square" rtlCol="0">
            <a:spAutoFit/>
          </a:bodyPr>
          <a:lstStyle/>
          <a:p>
            <a:r>
              <a:rPr lang="en-US" sz="2400" dirty="0" smtClean="0"/>
              <a:t>Endpoint: Overall Survival or Progression-Free Survival</a:t>
            </a:r>
            <a:endParaRPr lang="en-US" sz="2400" dirty="0"/>
          </a:p>
        </p:txBody>
      </p:sp>
      <p:sp>
        <p:nvSpPr>
          <p:cNvPr id="32" name="TextBox 31"/>
          <p:cNvSpPr txBox="1"/>
          <p:nvPr/>
        </p:nvSpPr>
        <p:spPr>
          <a:xfrm>
            <a:off x="5709334" y="4874417"/>
            <a:ext cx="2320974" cy="1200329"/>
          </a:xfrm>
          <a:prstGeom prst="rect">
            <a:avLst/>
          </a:prstGeom>
          <a:noFill/>
        </p:spPr>
        <p:txBody>
          <a:bodyPr wrap="square" rtlCol="0">
            <a:spAutoFit/>
          </a:bodyPr>
          <a:lstStyle/>
          <a:p>
            <a:r>
              <a:rPr lang="en-US" sz="2400" dirty="0" smtClean="0"/>
              <a:t>Endpoint: Objective Response Rate</a:t>
            </a:r>
            <a:endParaRPr lang="en-US" sz="2400" dirty="0"/>
          </a:p>
        </p:txBody>
      </p:sp>
      <p:sp>
        <p:nvSpPr>
          <p:cNvPr id="29" name="Title 1"/>
          <p:cNvSpPr txBox="1">
            <a:spLocks/>
          </p:cNvSpPr>
          <p:nvPr/>
        </p:nvSpPr>
        <p:spPr>
          <a:xfrm>
            <a:off x="457200" y="-23915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Single arm versus randomized trials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295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Pros and Cons of single arm trials</a:t>
            </a:r>
            <a:endParaRPr lang="en-US" sz="2800" dirty="0"/>
          </a:p>
        </p:txBody>
      </p:sp>
      <p:sp>
        <p:nvSpPr>
          <p:cNvPr id="8" name="Text Placeholder 7"/>
          <p:cNvSpPr>
            <a:spLocks noGrp="1"/>
          </p:cNvSpPr>
          <p:nvPr>
            <p:ph type="body" idx="1"/>
          </p:nvPr>
        </p:nvSpPr>
        <p:spPr/>
        <p:txBody>
          <a:bodyPr/>
          <a:lstStyle/>
          <a:p>
            <a:r>
              <a:rPr lang="en-US" dirty="0" smtClean="0"/>
              <a:t>PRO</a:t>
            </a:r>
            <a:endParaRPr lang="en-US" dirty="0"/>
          </a:p>
        </p:txBody>
      </p:sp>
      <p:sp>
        <p:nvSpPr>
          <p:cNvPr id="9" name="Content Placeholder 8"/>
          <p:cNvSpPr>
            <a:spLocks noGrp="1"/>
          </p:cNvSpPr>
          <p:nvPr>
            <p:ph sz="half" idx="2"/>
          </p:nvPr>
        </p:nvSpPr>
        <p:spPr/>
        <p:txBody>
          <a:bodyPr/>
          <a:lstStyle/>
          <a:p>
            <a:r>
              <a:rPr lang="en-US" dirty="0" smtClean="0"/>
              <a:t>Smaller, faster</a:t>
            </a:r>
          </a:p>
          <a:p>
            <a:r>
              <a:rPr lang="en-US" dirty="0" smtClean="0"/>
              <a:t>More feasible to enroll patients with rare tumor types</a:t>
            </a:r>
          </a:p>
          <a:p>
            <a:r>
              <a:rPr lang="en-US" dirty="0" smtClean="0"/>
              <a:t>Can use response rate to look for large effects</a:t>
            </a:r>
          </a:p>
          <a:p>
            <a:pPr lvl="1"/>
            <a:r>
              <a:rPr lang="en-US" dirty="0" smtClean="0"/>
              <a:t>Confident in drug effect because tumors do not naturally regress </a:t>
            </a:r>
            <a:endParaRPr lang="en-US" dirty="0"/>
          </a:p>
        </p:txBody>
      </p:sp>
      <p:sp>
        <p:nvSpPr>
          <p:cNvPr id="10" name="Text Placeholder 9"/>
          <p:cNvSpPr>
            <a:spLocks noGrp="1"/>
          </p:cNvSpPr>
          <p:nvPr>
            <p:ph type="body" sz="quarter" idx="3"/>
          </p:nvPr>
        </p:nvSpPr>
        <p:spPr/>
        <p:txBody>
          <a:bodyPr/>
          <a:lstStyle/>
          <a:p>
            <a:r>
              <a:rPr lang="en-US" dirty="0" smtClean="0"/>
              <a:t>CON</a:t>
            </a:r>
            <a:endParaRPr lang="en-US" dirty="0"/>
          </a:p>
        </p:txBody>
      </p:sp>
      <p:sp>
        <p:nvSpPr>
          <p:cNvPr id="11" name="Content Placeholder 10"/>
          <p:cNvSpPr>
            <a:spLocks noGrp="1"/>
          </p:cNvSpPr>
          <p:nvPr>
            <p:ph sz="quarter" idx="4"/>
          </p:nvPr>
        </p:nvSpPr>
        <p:spPr/>
        <p:txBody>
          <a:bodyPr/>
          <a:lstStyle/>
          <a:p>
            <a:r>
              <a:rPr lang="en-US" dirty="0" smtClean="0"/>
              <a:t>No randomized comparison</a:t>
            </a:r>
          </a:p>
          <a:p>
            <a:r>
              <a:rPr lang="en-US" dirty="0" smtClean="0"/>
              <a:t>Could lead to bias in selecting patients </a:t>
            </a:r>
          </a:p>
          <a:p>
            <a:r>
              <a:rPr lang="en-US" dirty="0" smtClean="0"/>
              <a:t>Do not get good information on longer term outcomes (progression delay, survival)</a:t>
            </a:r>
          </a:p>
          <a:p>
            <a:r>
              <a:rPr lang="en-US" dirty="0" smtClean="0"/>
              <a:t>Do not get good comparative safety data</a:t>
            </a:r>
            <a:endParaRPr lang="en-US" dirty="0"/>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15</a:t>
            </a:fld>
            <a:endParaRPr lang="en-US" dirty="0"/>
          </a:p>
        </p:txBody>
      </p:sp>
    </p:spTree>
    <p:extLst>
      <p:ext uri="{BB962C8B-B14F-4D97-AF65-F5344CB8AC3E}">
        <p14:creationId xmlns:p14="http://schemas.microsoft.com/office/powerpoint/2010/main" val="89951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FDA meta-analysis 14 trials of &gt;12,000 patients: Response rate correlated with progression free survival</a:t>
            </a:r>
            <a:endParaRPr lang="en-US" sz="2800" dirty="0"/>
          </a:p>
        </p:txBody>
      </p:sp>
      <p:sp>
        <p:nvSpPr>
          <p:cNvPr id="7" name="Footer Placeholder 6"/>
          <p:cNvSpPr>
            <a:spLocks noGrp="1"/>
          </p:cNvSpPr>
          <p:nvPr>
            <p:ph type="ftr" sz="quarter" idx="11"/>
          </p:nvPr>
        </p:nvSpPr>
        <p:spPr/>
        <p:txBody>
          <a:bodyPr/>
          <a:lstStyle/>
          <a:p>
            <a:r>
              <a:rPr lang="en-US" smtClean="0"/>
              <a:t>Acquired Resistance Patient Forum | Sept. 6, 2014 | Boston</a:t>
            </a:r>
            <a:endParaRPr lang="en-US" dirty="0"/>
          </a:p>
        </p:txBody>
      </p:sp>
      <p:sp>
        <p:nvSpPr>
          <p:cNvPr id="8" name="Slide Number Placeholder 7"/>
          <p:cNvSpPr>
            <a:spLocks noGrp="1"/>
          </p:cNvSpPr>
          <p:nvPr>
            <p:ph type="sldNum" sz="quarter" idx="12"/>
          </p:nvPr>
        </p:nvSpPr>
        <p:spPr/>
        <p:txBody>
          <a:bodyPr/>
          <a:lstStyle/>
          <a:p>
            <a:fld id="{85885486-8ECC-0A41-859E-5C7C3DF5075E}" type="slidenum">
              <a:rPr lang="en-US" smtClean="0"/>
              <a:pPr/>
              <a:t>16</a:t>
            </a:fld>
            <a:endParaRPr lang="en-US" dirty="0"/>
          </a:p>
        </p:txBody>
      </p:sp>
      <p:pic>
        <p:nvPicPr>
          <p:cNvPr id="11" name="Content Placeholder 10"/>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52398" y="1417638"/>
            <a:ext cx="5817173" cy="4525963"/>
          </a:xfrm>
          <a:prstGeom prst="rect">
            <a:avLst/>
          </a:prstGeom>
        </p:spPr>
      </p:pic>
      <p:sp>
        <p:nvSpPr>
          <p:cNvPr id="12" name="TextBox 11"/>
          <p:cNvSpPr txBox="1"/>
          <p:nvPr/>
        </p:nvSpPr>
        <p:spPr>
          <a:xfrm>
            <a:off x="2278966" y="5991051"/>
            <a:ext cx="2968283" cy="369332"/>
          </a:xfrm>
          <a:prstGeom prst="rect">
            <a:avLst/>
          </a:prstGeom>
          <a:noFill/>
        </p:spPr>
        <p:txBody>
          <a:bodyPr wrap="square" rtlCol="0">
            <a:spAutoFit/>
          </a:bodyPr>
          <a:lstStyle/>
          <a:p>
            <a:r>
              <a:rPr lang="en-US" dirty="0" smtClean="0"/>
              <a:t>Blumenthal et al, ASCO 2014</a:t>
            </a:r>
            <a:endParaRPr lang="en-US" dirty="0"/>
          </a:p>
        </p:txBody>
      </p:sp>
    </p:spTree>
    <p:extLst>
      <p:ext uri="{BB962C8B-B14F-4D97-AF65-F5344CB8AC3E}">
        <p14:creationId xmlns:p14="http://schemas.microsoft.com/office/powerpoint/2010/main" val="319334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1227"/>
            <a:ext cx="8229600" cy="655638"/>
          </a:xfrm>
        </p:spPr>
        <p:txBody>
          <a:bodyPr/>
          <a:lstStyle/>
          <a:p>
            <a:r>
              <a:rPr lang="en-US" altLang="en-US" sz="2400" b="1" dirty="0" smtClean="0">
                <a:solidFill>
                  <a:srgbClr val="FF0000"/>
                </a:solidFill>
              </a:rPr>
              <a:t>Master Protocol: Umbrella vs. Basket Trial</a:t>
            </a:r>
          </a:p>
        </p:txBody>
      </p:sp>
      <p:sp>
        <p:nvSpPr>
          <p:cNvPr id="3" name="Content Placeholder 2"/>
          <p:cNvSpPr>
            <a:spLocks noGrp="1"/>
          </p:cNvSpPr>
          <p:nvPr>
            <p:ph idx="1"/>
          </p:nvPr>
        </p:nvSpPr>
        <p:spPr>
          <a:xfrm>
            <a:off x="358726" y="1385229"/>
            <a:ext cx="4114800" cy="4297363"/>
          </a:xfrm>
        </p:spPr>
        <p:txBody>
          <a:bodyPr>
            <a:normAutofit/>
          </a:bodyPr>
          <a:lstStyle/>
          <a:p>
            <a:pPr marL="0" indent="0">
              <a:buFontTx/>
              <a:buNone/>
              <a:defRPr/>
            </a:pPr>
            <a:r>
              <a:rPr lang="en-US" sz="2400" dirty="0" smtClean="0">
                <a:latin typeface="Calibri" panose="020F0502020204030204" pitchFamily="34" charset="0"/>
                <a:cs typeface="Calibri" panose="020F0502020204030204" pitchFamily="34" charset="0"/>
              </a:rPr>
              <a:t>Test impact of different drugs on different mutations in a </a:t>
            </a:r>
            <a:r>
              <a:rPr lang="en-US" sz="2400" u="sng" dirty="0" smtClean="0">
                <a:latin typeface="Calibri" panose="020F0502020204030204" pitchFamily="34" charset="0"/>
                <a:cs typeface="Calibri" panose="020F0502020204030204" pitchFamily="34" charset="0"/>
              </a:rPr>
              <a:t>single type of cancer</a:t>
            </a:r>
          </a:p>
          <a:p>
            <a:pPr>
              <a:defRPr/>
            </a:pPr>
            <a:r>
              <a:rPr lang="en-US" sz="2400" dirty="0" smtClean="0">
                <a:latin typeface="Calibri" panose="020F0502020204030204" pitchFamily="34" charset="0"/>
                <a:cs typeface="Calibri" panose="020F0502020204030204" pitchFamily="34" charset="0"/>
              </a:rPr>
              <a:t>BATTLE</a:t>
            </a:r>
          </a:p>
          <a:p>
            <a:pPr>
              <a:defRPr/>
            </a:pPr>
            <a:r>
              <a:rPr lang="en-US" sz="2400" dirty="0" smtClean="0">
                <a:latin typeface="Calibri" panose="020F0502020204030204" pitchFamily="34" charset="0"/>
                <a:cs typeface="Calibri" panose="020F0502020204030204" pitchFamily="34" charset="0"/>
              </a:rPr>
              <a:t>I-SPY2</a:t>
            </a:r>
          </a:p>
          <a:p>
            <a:pPr>
              <a:defRPr/>
            </a:pPr>
            <a:r>
              <a:rPr lang="en-US" sz="2400" dirty="0" smtClean="0">
                <a:latin typeface="Calibri" panose="020F0502020204030204" pitchFamily="34" charset="0"/>
                <a:cs typeface="Calibri" panose="020F0502020204030204" pitchFamily="34" charset="0"/>
              </a:rPr>
              <a:t>Lung-MAP Squamous Lung Master</a:t>
            </a:r>
          </a:p>
        </p:txBody>
      </p:sp>
      <p:sp>
        <p:nvSpPr>
          <p:cNvPr id="9220" name="Slide Number Placeholder 3"/>
          <p:cNvSpPr>
            <a:spLocks noGrp="1"/>
          </p:cNvSpPr>
          <p:nvPr>
            <p:ph type="sldNum" sz="quarter" idx="12"/>
          </p:nvPr>
        </p:nvSpPr>
        <p:spPr>
          <a:noFill/>
        </p:spPr>
        <p:txBody>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fld id="{054E8F5C-5FCC-482B-861C-461B4E360982}" type="slidenum">
              <a:rPr lang="en-US" altLang="en-US" sz="900" smtClean="0">
                <a:solidFill>
                  <a:schemeClr val="bg1"/>
                </a:solidFill>
              </a:rPr>
              <a:pPr>
                <a:spcBef>
                  <a:spcPct val="0"/>
                </a:spcBef>
                <a:buFontTx/>
                <a:buNone/>
              </a:pPr>
              <a:t>17</a:t>
            </a:fld>
            <a:endParaRPr lang="en-US" altLang="en-US" sz="900" smtClean="0">
              <a:solidFill>
                <a:schemeClr val="bg1"/>
              </a:solidFill>
            </a:endParaRPr>
          </a:p>
        </p:txBody>
      </p:sp>
      <p:sp>
        <p:nvSpPr>
          <p:cNvPr id="5" name="Content Placeholder 2"/>
          <p:cNvSpPr txBox="1">
            <a:spLocks/>
          </p:cNvSpPr>
          <p:nvPr/>
        </p:nvSpPr>
        <p:spPr bwMode="auto">
          <a:xfrm>
            <a:off x="4779914" y="1430949"/>
            <a:ext cx="4114800"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FontTx/>
              <a:buNone/>
              <a:defRPr/>
            </a:pPr>
            <a:r>
              <a:rPr lang="en-US" sz="2400" kern="0" dirty="0" smtClean="0">
                <a:latin typeface="Calibri" panose="020F0502020204030204" pitchFamily="34" charset="0"/>
                <a:cs typeface="Calibri" panose="020F0502020204030204" pitchFamily="34" charset="0"/>
              </a:rPr>
              <a:t>Test the effect of </a:t>
            </a:r>
            <a:r>
              <a:rPr lang="en-US" sz="2400" u="sng" kern="0" dirty="0" smtClean="0">
                <a:latin typeface="Calibri" panose="020F0502020204030204" pitchFamily="34" charset="0"/>
                <a:cs typeface="Calibri" panose="020F0502020204030204" pitchFamily="34" charset="0"/>
              </a:rPr>
              <a:t>a drug</a:t>
            </a:r>
            <a:r>
              <a:rPr lang="en-US" sz="2400" kern="0" dirty="0" smtClean="0">
                <a:latin typeface="Calibri" panose="020F0502020204030204" pitchFamily="34" charset="0"/>
                <a:cs typeface="Calibri" panose="020F0502020204030204" pitchFamily="34" charset="0"/>
              </a:rPr>
              <a:t>(s) on a single mutation(s) in a variety of cancer types</a:t>
            </a:r>
          </a:p>
          <a:p>
            <a:pPr>
              <a:defRPr/>
            </a:pPr>
            <a:r>
              <a:rPr lang="en-US" sz="2400" kern="0" dirty="0" err="1" smtClean="0">
                <a:latin typeface="Calibri" panose="020F0502020204030204" pitchFamily="34" charset="0"/>
                <a:cs typeface="Calibri" panose="020F0502020204030204" pitchFamily="34" charset="0"/>
              </a:rPr>
              <a:t>Imatinib</a:t>
            </a:r>
            <a:r>
              <a:rPr lang="en-US" sz="2400" kern="0" dirty="0" smtClean="0">
                <a:latin typeface="Calibri" panose="020F0502020204030204" pitchFamily="34" charset="0"/>
                <a:cs typeface="Calibri" panose="020F0502020204030204" pitchFamily="34" charset="0"/>
              </a:rPr>
              <a:t> Basket</a:t>
            </a:r>
          </a:p>
          <a:p>
            <a:pPr>
              <a:defRPr/>
            </a:pPr>
            <a:r>
              <a:rPr lang="en-US" sz="2400" kern="0" dirty="0" smtClean="0">
                <a:latin typeface="Calibri" panose="020F0502020204030204" pitchFamily="34" charset="0"/>
                <a:cs typeface="Calibri" panose="020F0502020204030204" pitchFamily="34" charset="0"/>
              </a:rPr>
              <a:t>BRAF+</a:t>
            </a:r>
          </a:p>
          <a:p>
            <a:pPr>
              <a:defRPr/>
            </a:pPr>
            <a:r>
              <a:rPr lang="en-US" sz="2400" kern="0" dirty="0" smtClean="0">
                <a:latin typeface="Calibri" panose="020F0502020204030204" pitchFamily="34" charset="0"/>
                <a:cs typeface="Calibri" panose="020F0502020204030204" pitchFamily="34" charset="0"/>
              </a:rPr>
              <a:t>NCI MATCH</a:t>
            </a:r>
          </a:p>
        </p:txBody>
      </p:sp>
      <p:pic>
        <p:nvPicPr>
          <p:cNvPr id="92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8" y="4419600"/>
            <a:ext cx="21431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223" name="TextBox 5"/>
          <p:cNvSpPr txBox="1">
            <a:spLocks noChangeArrowheads="1"/>
          </p:cNvSpPr>
          <p:nvPr/>
        </p:nvSpPr>
        <p:spPr bwMode="auto">
          <a:xfrm>
            <a:off x="1143000" y="907269"/>
            <a:ext cx="2209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2400">
                <a:latin typeface="Calibri" pitchFamily="34" charset="0"/>
                <a:cs typeface="Calibri" pitchFamily="34" charset="0"/>
              </a:rPr>
              <a:t>Umbrella</a:t>
            </a:r>
          </a:p>
        </p:txBody>
      </p:sp>
      <p:sp>
        <p:nvSpPr>
          <p:cNvPr id="9224" name="TextBox 8"/>
          <p:cNvSpPr txBox="1">
            <a:spLocks noChangeArrowheads="1"/>
          </p:cNvSpPr>
          <p:nvPr/>
        </p:nvSpPr>
        <p:spPr bwMode="auto">
          <a:xfrm>
            <a:off x="5830888" y="806865"/>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2400" dirty="0">
                <a:latin typeface="Calibri" pitchFamily="34" charset="0"/>
                <a:cs typeface="Calibri" pitchFamily="34" charset="0"/>
              </a:rPr>
              <a:t>Basket</a:t>
            </a:r>
          </a:p>
        </p:txBody>
      </p:sp>
      <p:pic>
        <p:nvPicPr>
          <p:cNvPr id="92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13" y="4362450"/>
            <a:ext cx="22383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749901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9717" y="241177"/>
            <a:ext cx="8229600" cy="655638"/>
          </a:xfrm>
        </p:spPr>
        <p:txBody>
          <a:bodyPr/>
          <a:lstStyle/>
          <a:p>
            <a:r>
              <a:rPr lang="en-US" altLang="en-US" sz="2400" dirty="0" smtClean="0">
                <a:solidFill>
                  <a:srgbClr val="FF0000"/>
                </a:solidFill>
              </a:rPr>
              <a:t>Umbrella Trial: Lung MAP Squamous 2</a:t>
            </a:r>
            <a:r>
              <a:rPr lang="en-US" altLang="en-US" sz="2400" baseline="30000" dirty="0" smtClean="0">
                <a:solidFill>
                  <a:srgbClr val="FF0000"/>
                </a:solidFill>
              </a:rPr>
              <a:t>nd</a:t>
            </a:r>
            <a:r>
              <a:rPr lang="en-US" altLang="en-US" sz="2400" dirty="0" smtClean="0">
                <a:solidFill>
                  <a:srgbClr val="FF0000"/>
                </a:solidFill>
              </a:rPr>
              <a:t> Line</a:t>
            </a:r>
          </a:p>
        </p:txBody>
      </p:sp>
      <p:sp>
        <p:nvSpPr>
          <p:cNvPr id="10244" name="Slide Number Placeholder 3"/>
          <p:cNvSpPr>
            <a:spLocks noGrp="1"/>
          </p:cNvSpPr>
          <p:nvPr>
            <p:ph type="sldNum" sz="quarter" idx="12"/>
          </p:nvPr>
        </p:nvSpPr>
        <p:spPr>
          <a:noFill/>
        </p:spPr>
        <p:txBody>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fld id="{6497B455-3AEE-404F-ABF9-C4E980776A30}" type="slidenum">
              <a:rPr lang="en-US" altLang="en-US" sz="900" smtClean="0">
                <a:solidFill>
                  <a:schemeClr val="bg1"/>
                </a:solidFill>
              </a:rPr>
              <a:pPr>
                <a:spcBef>
                  <a:spcPct val="0"/>
                </a:spcBef>
                <a:buFontTx/>
                <a:buNone/>
              </a:pPr>
              <a:t>18</a:t>
            </a:fld>
            <a:endParaRPr lang="en-US" altLang="en-US" sz="900" smtClean="0">
              <a:solidFill>
                <a:schemeClr val="bg1"/>
              </a:solidFill>
            </a:endParaRPr>
          </a:p>
        </p:txBody>
      </p:sp>
      <p:sp>
        <p:nvSpPr>
          <p:cNvPr id="10245" name="TextBox 6"/>
          <p:cNvSpPr txBox="1">
            <a:spLocks noChangeArrowheads="1"/>
          </p:cNvSpPr>
          <p:nvPr/>
        </p:nvSpPr>
        <p:spPr bwMode="auto">
          <a:xfrm>
            <a:off x="609600" y="5014913"/>
            <a:ext cx="68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900"/>
              <a:t>PFS/</a:t>
            </a:r>
            <a:endParaRPr lang="en-US" altLang="en-US" sz="1800"/>
          </a:p>
        </p:txBody>
      </p:sp>
      <p:sp>
        <p:nvSpPr>
          <p:cNvPr id="10246" name="TextBox 7"/>
          <p:cNvSpPr txBox="1">
            <a:spLocks noChangeArrowheads="1"/>
          </p:cNvSpPr>
          <p:nvPr/>
        </p:nvSpPr>
        <p:spPr bwMode="auto">
          <a:xfrm>
            <a:off x="2438400" y="5014913"/>
            <a:ext cx="68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900"/>
              <a:t>PFS/</a:t>
            </a:r>
            <a:endParaRPr lang="en-US" altLang="en-US" sz="1800"/>
          </a:p>
        </p:txBody>
      </p:sp>
      <p:sp>
        <p:nvSpPr>
          <p:cNvPr id="11" name="Rectangle 10"/>
          <p:cNvSpPr/>
          <p:nvPr/>
        </p:nvSpPr>
        <p:spPr>
          <a:xfrm>
            <a:off x="8001000" y="1725613"/>
            <a:ext cx="1066800" cy="63658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400" dirty="0"/>
              <a:t>Docetaxel</a:t>
            </a:r>
          </a:p>
        </p:txBody>
      </p:sp>
      <p:sp>
        <p:nvSpPr>
          <p:cNvPr id="12" name="Oval 11"/>
          <p:cNvSpPr/>
          <p:nvPr/>
        </p:nvSpPr>
        <p:spPr>
          <a:xfrm>
            <a:off x="1066800" y="1371600"/>
            <a:ext cx="472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Broad Biomarker Profiling: NGS,IHC</a:t>
            </a:r>
          </a:p>
        </p:txBody>
      </p:sp>
      <p:cxnSp>
        <p:nvCxnSpPr>
          <p:cNvPr id="13" name="Straight Arrow Connector 12"/>
          <p:cNvCxnSpPr/>
          <p:nvPr/>
        </p:nvCxnSpPr>
        <p:spPr>
          <a:xfrm flipH="1">
            <a:off x="609600" y="3419475"/>
            <a:ext cx="2286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Rounded Rectangle 13"/>
          <p:cNvSpPr/>
          <p:nvPr/>
        </p:nvSpPr>
        <p:spPr>
          <a:xfrm>
            <a:off x="533400" y="2667000"/>
            <a:ext cx="1219200" cy="6762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i="1" dirty="0"/>
              <a:t>PIK3CA</a:t>
            </a:r>
            <a:endParaRPr lang="en-US" sz="1400" i="1" dirty="0"/>
          </a:p>
          <a:p>
            <a:pPr algn="ctr">
              <a:defRPr/>
            </a:pPr>
            <a:r>
              <a:rPr lang="en-US" sz="1200" dirty="0" err="1"/>
              <a:t>mut</a:t>
            </a:r>
            <a:endParaRPr lang="en-US" dirty="0"/>
          </a:p>
        </p:txBody>
      </p:sp>
      <p:cxnSp>
        <p:nvCxnSpPr>
          <p:cNvPr id="15" name="Straight Arrow Connector 14"/>
          <p:cNvCxnSpPr/>
          <p:nvPr/>
        </p:nvCxnSpPr>
        <p:spPr>
          <a:xfrm>
            <a:off x="1371600" y="3419475"/>
            <a:ext cx="2286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Down Arrow 15"/>
          <p:cNvSpPr/>
          <p:nvPr/>
        </p:nvSpPr>
        <p:spPr>
          <a:xfrm rot="16200000">
            <a:off x="5791200" y="1409700"/>
            <a:ext cx="609600" cy="457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7" name="Rounded Rectangle 16"/>
          <p:cNvSpPr/>
          <p:nvPr/>
        </p:nvSpPr>
        <p:spPr>
          <a:xfrm>
            <a:off x="6400800" y="1295400"/>
            <a:ext cx="1219200" cy="5889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Non-Match</a:t>
            </a:r>
          </a:p>
        </p:txBody>
      </p:sp>
      <p:cxnSp>
        <p:nvCxnSpPr>
          <p:cNvPr id="18" name="Straight Arrow Connector 17"/>
          <p:cNvCxnSpPr/>
          <p:nvPr/>
        </p:nvCxnSpPr>
        <p:spPr>
          <a:xfrm flipV="1">
            <a:off x="7620000" y="1333500"/>
            <a:ext cx="381000" cy="128588"/>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19" name="Straight Arrow Connector 18"/>
          <p:cNvCxnSpPr/>
          <p:nvPr/>
        </p:nvCxnSpPr>
        <p:spPr>
          <a:xfrm>
            <a:off x="7620000" y="1776413"/>
            <a:ext cx="381000" cy="128587"/>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sp>
        <p:nvSpPr>
          <p:cNvPr id="20" name="Down Arrow 19"/>
          <p:cNvSpPr/>
          <p:nvPr/>
        </p:nvSpPr>
        <p:spPr>
          <a:xfrm rot="18116490" flipH="1">
            <a:off x="4749800" y="1906588"/>
            <a:ext cx="609600" cy="457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1" name="Rounded Rectangle 20"/>
          <p:cNvSpPr/>
          <p:nvPr/>
        </p:nvSpPr>
        <p:spPr>
          <a:xfrm>
            <a:off x="2743200" y="2667000"/>
            <a:ext cx="1219200" cy="6762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i="1" dirty="0"/>
              <a:t>cdk4/6 CCND1 </a:t>
            </a:r>
            <a:r>
              <a:rPr lang="en-US" sz="1200" dirty="0" err="1"/>
              <a:t>mut</a:t>
            </a:r>
            <a:r>
              <a:rPr lang="en-US" sz="1200" dirty="0"/>
              <a:t>, del, amp</a:t>
            </a:r>
          </a:p>
        </p:txBody>
      </p:sp>
      <p:sp>
        <p:nvSpPr>
          <p:cNvPr id="22" name="Rounded Rectangle 21"/>
          <p:cNvSpPr/>
          <p:nvPr/>
        </p:nvSpPr>
        <p:spPr>
          <a:xfrm>
            <a:off x="4953000" y="2667000"/>
            <a:ext cx="1219200" cy="6762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i="1" dirty="0"/>
              <a:t>FGFR</a:t>
            </a:r>
          </a:p>
          <a:p>
            <a:pPr algn="ctr">
              <a:defRPr/>
            </a:pPr>
            <a:r>
              <a:rPr lang="en-US" sz="1200" dirty="0" err="1"/>
              <a:t>mut</a:t>
            </a:r>
            <a:r>
              <a:rPr lang="en-US" sz="1200" dirty="0"/>
              <a:t>, amp, </a:t>
            </a:r>
            <a:r>
              <a:rPr lang="en-US" sz="1200" dirty="0" err="1"/>
              <a:t>fusi</a:t>
            </a:r>
            <a:endParaRPr lang="en-US" sz="1200" dirty="0"/>
          </a:p>
        </p:txBody>
      </p:sp>
      <p:sp>
        <p:nvSpPr>
          <p:cNvPr id="23" name="Rounded Rectangle 22"/>
          <p:cNvSpPr/>
          <p:nvPr/>
        </p:nvSpPr>
        <p:spPr>
          <a:xfrm>
            <a:off x="7086600" y="2667000"/>
            <a:ext cx="1219200" cy="6762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HGF</a:t>
            </a:r>
          </a:p>
          <a:p>
            <a:pPr algn="ctr">
              <a:defRPr/>
            </a:pPr>
            <a:r>
              <a:rPr lang="en-US" sz="1200" dirty="0" smtClean="0"/>
              <a:t>Met </a:t>
            </a:r>
            <a:r>
              <a:rPr lang="en-US" sz="1200" dirty="0" err="1" smtClean="0"/>
              <a:t>pos</a:t>
            </a:r>
            <a:r>
              <a:rPr lang="en-US" sz="1200" dirty="0" smtClean="0"/>
              <a:t> </a:t>
            </a:r>
            <a:r>
              <a:rPr lang="en-US" sz="1200" dirty="0"/>
              <a:t>By IHC</a:t>
            </a:r>
          </a:p>
        </p:txBody>
      </p:sp>
      <p:sp>
        <p:nvSpPr>
          <p:cNvPr id="24" name="Down Arrow 23"/>
          <p:cNvSpPr/>
          <p:nvPr/>
        </p:nvSpPr>
        <p:spPr>
          <a:xfrm rot="3483510">
            <a:off x="1193800" y="1827213"/>
            <a:ext cx="609600" cy="457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5" name="Rectangle 24"/>
          <p:cNvSpPr/>
          <p:nvPr/>
        </p:nvSpPr>
        <p:spPr>
          <a:xfrm>
            <a:off x="1143000" y="4154488"/>
            <a:ext cx="838200" cy="139858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400" dirty="0" err="1"/>
              <a:t>Doce-taxel</a:t>
            </a:r>
            <a:endParaRPr lang="en-US" sz="1400" dirty="0"/>
          </a:p>
        </p:txBody>
      </p:sp>
      <p:sp>
        <p:nvSpPr>
          <p:cNvPr id="26" name="Rectangle 25"/>
          <p:cNvSpPr/>
          <p:nvPr/>
        </p:nvSpPr>
        <p:spPr>
          <a:xfrm>
            <a:off x="152400" y="4154488"/>
            <a:ext cx="838200" cy="13985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400" dirty="0"/>
              <a:t>PI3K </a:t>
            </a:r>
            <a:r>
              <a:rPr lang="en-US" sz="1400" dirty="0" err="1" smtClean="0"/>
              <a:t>inh</a:t>
            </a:r>
            <a:endParaRPr lang="en-US" sz="1400" dirty="0"/>
          </a:p>
          <a:p>
            <a:pPr algn="ctr">
              <a:defRPr/>
            </a:pPr>
            <a:endParaRPr lang="en-US" sz="1400" dirty="0"/>
          </a:p>
        </p:txBody>
      </p:sp>
      <p:sp>
        <p:nvSpPr>
          <p:cNvPr id="27" name="Rectangle 26"/>
          <p:cNvSpPr/>
          <p:nvPr/>
        </p:nvSpPr>
        <p:spPr>
          <a:xfrm>
            <a:off x="2438400" y="4154488"/>
            <a:ext cx="838200" cy="13985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400" dirty="0"/>
              <a:t>CDK4/6 </a:t>
            </a:r>
            <a:r>
              <a:rPr lang="en-US" sz="1400" dirty="0" err="1" smtClean="0"/>
              <a:t>inh</a:t>
            </a:r>
            <a:endParaRPr lang="en-US" sz="1400" dirty="0"/>
          </a:p>
          <a:p>
            <a:pPr algn="ctr">
              <a:defRPr/>
            </a:pPr>
            <a:endParaRPr lang="en-US" sz="1400" dirty="0"/>
          </a:p>
        </p:txBody>
      </p:sp>
      <p:cxnSp>
        <p:nvCxnSpPr>
          <p:cNvPr id="28" name="Straight Arrow Connector 27"/>
          <p:cNvCxnSpPr/>
          <p:nvPr/>
        </p:nvCxnSpPr>
        <p:spPr>
          <a:xfrm flipH="1">
            <a:off x="2895600" y="3429000"/>
            <a:ext cx="2286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p:nvPr/>
        </p:nvCxnSpPr>
        <p:spPr>
          <a:xfrm>
            <a:off x="3657600" y="3429000"/>
            <a:ext cx="2286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flipH="1">
            <a:off x="5105400" y="3429000"/>
            <a:ext cx="2286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a:xfrm>
            <a:off x="5867400" y="3429000"/>
            <a:ext cx="2286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a:xfrm flipH="1">
            <a:off x="7162800" y="3429000"/>
            <a:ext cx="2286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3" name="Straight Arrow Connector 32"/>
          <p:cNvCxnSpPr/>
          <p:nvPr/>
        </p:nvCxnSpPr>
        <p:spPr>
          <a:xfrm>
            <a:off x="7924800" y="3429000"/>
            <a:ext cx="2286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3429000" y="4164013"/>
            <a:ext cx="838200" cy="139858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400" dirty="0" err="1"/>
              <a:t>Doce-taxel</a:t>
            </a:r>
            <a:endParaRPr lang="en-US" sz="1400" dirty="0"/>
          </a:p>
        </p:txBody>
      </p:sp>
      <p:sp>
        <p:nvSpPr>
          <p:cNvPr id="35" name="Rectangle 34"/>
          <p:cNvSpPr/>
          <p:nvPr/>
        </p:nvSpPr>
        <p:spPr>
          <a:xfrm>
            <a:off x="4648200" y="4154488"/>
            <a:ext cx="838200" cy="13985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400" dirty="0"/>
              <a:t>FGFR</a:t>
            </a:r>
          </a:p>
          <a:p>
            <a:pPr algn="ctr">
              <a:defRPr/>
            </a:pPr>
            <a:r>
              <a:rPr lang="en-US" sz="1400" dirty="0"/>
              <a:t>TKI</a:t>
            </a:r>
          </a:p>
          <a:p>
            <a:pPr algn="ctr">
              <a:defRPr/>
            </a:pPr>
            <a:endParaRPr lang="en-US" sz="1400" dirty="0"/>
          </a:p>
        </p:txBody>
      </p:sp>
      <p:sp>
        <p:nvSpPr>
          <p:cNvPr id="36" name="Rectangle 35"/>
          <p:cNvSpPr/>
          <p:nvPr/>
        </p:nvSpPr>
        <p:spPr>
          <a:xfrm>
            <a:off x="5638800" y="4164013"/>
            <a:ext cx="838200" cy="139858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400" dirty="0" err="1"/>
              <a:t>Doce-taxel</a:t>
            </a:r>
            <a:endParaRPr lang="en-US" sz="1400" dirty="0"/>
          </a:p>
        </p:txBody>
      </p:sp>
      <p:sp>
        <p:nvSpPr>
          <p:cNvPr id="37" name="Rectangle 36"/>
          <p:cNvSpPr/>
          <p:nvPr/>
        </p:nvSpPr>
        <p:spPr>
          <a:xfrm>
            <a:off x="6781800" y="4154488"/>
            <a:ext cx="838200" cy="13985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400" dirty="0"/>
              <a:t>HGF </a:t>
            </a:r>
            <a:r>
              <a:rPr lang="en-US" sz="1400" dirty="0" err="1"/>
              <a:t>mAb</a:t>
            </a:r>
            <a:endParaRPr lang="en-US" sz="1400" dirty="0"/>
          </a:p>
          <a:p>
            <a:pPr algn="ctr">
              <a:defRPr/>
            </a:pPr>
            <a:r>
              <a:rPr lang="en-US" sz="1400" dirty="0" smtClean="0"/>
              <a:t>+</a:t>
            </a:r>
            <a:endParaRPr lang="en-US" sz="1400" dirty="0"/>
          </a:p>
          <a:p>
            <a:pPr algn="ctr">
              <a:defRPr/>
            </a:pPr>
            <a:r>
              <a:rPr lang="en-US" sz="1400" dirty="0"/>
              <a:t>erlotinib</a:t>
            </a:r>
          </a:p>
        </p:txBody>
      </p:sp>
      <p:sp>
        <p:nvSpPr>
          <p:cNvPr id="38" name="Rectangle 37"/>
          <p:cNvSpPr/>
          <p:nvPr/>
        </p:nvSpPr>
        <p:spPr>
          <a:xfrm>
            <a:off x="7772400" y="4164013"/>
            <a:ext cx="838200" cy="139858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400" dirty="0"/>
              <a:t>Erlotinib</a:t>
            </a:r>
          </a:p>
        </p:txBody>
      </p:sp>
      <p:sp>
        <p:nvSpPr>
          <p:cNvPr id="10275" name="TextBox 38"/>
          <p:cNvSpPr txBox="1">
            <a:spLocks noChangeArrowheads="1"/>
          </p:cNvSpPr>
          <p:nvPr/>
        </p:nvSpPr>
        <p:spPr bwMode="auto">
          <a:xfrm>
            <a:off x="304800" y="58674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2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spcBef>
                <a:spcPct val="0"/>
              </a:spcBef>
              <a:buFont typeface="Wingdings" pitchFamily="2" charset="2"/>
              <a:buChar char="Ø"/>
            </a:pPr>
            <a:r>
              <a:rPr lang="en-US" altLang="en-US" sz="1800"/>
              <a:t>Interim Analysis (Phase 2 part): IRR PFS; futility/efficacy</a:t>
            </a:r>
          </a:p>
          <a:p>
            <a:pPr>
              <a:spcBef>
                <a:spcPct val="0"/>
              </a:spcBef>
              <a:buFont typeface="Wingdings" pitchFamily="2" charset="2"/>
              <a:buChar char="Ø"/>
            </a:pPr>
            <a:r>
              <a:rPr lang="en-US" altLang="en-US" sz="1800"/>
              <a:t>Final Analysis (Phase 3 part): Co-primary OS (powered) and PFS</a:t>
            </a:r>
          </a:p>
        </p:txBody>
      </p:sp>
      <p:sp>
        <p:nvSpPr>
          <p:cNvPr id="40" name="Rectangle 39"/>
          <p:cNvSpPr/>
          <p:nvPr/>
        </p:nvSpPr>
        <p:spPr>
          <a:xfrm>
            <a:off x="8001000" y="914400"/>
            <a:ext cx="10668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400" dirty="0"/>
              <a:t>PD-L1 </a:t>
            </a:r>
            <a:r>
              <a:rPr lang="en-US" sz="1400" dirty="0" err="1" smtClean="0"/>
              <a:t>mAb</a:t>
            </a:r>
            <a:endParaRPr lang="en-US" sz="1400" dirty="0"/>
          </a:p>
        </p:txBody>
      </p:sp>
    </p:spTree>
    <p:extLst>
      <p:ext uri="{BB962C8B-B14F-4D97-AF65-F5344CB8AC3E}">
        <p14:creationId xmlns:p14="http://schemas.microsoft.com/office/powerpoint/2010/main" val="916400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Efforts to involve patients</a:t>
            </a:r>
            <a:endParaRPr lang="en-US" dirty="0"/>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19</a:t>
            </a:fld>
            <a:endParaRPr lang="en-US" dirty="0"/>
          </a:p>
        </p:txBody>
      </p:sp>
    </p:spTree>
    <p:extLst>
      <p:ext uri="{BB962C8B-B14F-4D97-AF65-F5344CB8AC3E}">
        <p14:creationId xmlns:p14="http://schemas.microsoft.com/office/powerpoint/2010/main" val="1182758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092"/>
            <a:ext cx="7772400" cy="1470025"/>
          </a:xfrm>
        </p:spPr>
        <p:txBody>
          <a:bodyPr/>
          <a:lstStyle/>
          <a:p>
            <a:endParaRPr lang="en-US" dirty="0"/>
          </a:p>
        </p:txBody>
      </p:sp>
      <p:sp>
        <p:nvSpPr>
          <p:cNvPr id="3" name="Subtitle 2"/>
          <p:cNvSpPr>
            <a:spLocks noGrp="1"/>
          </p:cNvSpPr>
          <p:nvPr>
            <p:ph type="subTitle" idx="1"/>
          </p:nvPr>
        </p:nvSpPr>
        <p:spPr>
          <a:xfrm>
            <a:off x="1371600" y="4408307"/>
            <a:ext cx="6400800" cy="1752600"/>
          </a:xfrm>
        </p:spPr>
        <p:txBody>
          <a:bodyPr/>
          <a:lstStyle/>
          <a:p>
            <a:endParaRPr lang="en-US" dirty="0"/>
          </a:p>
        </p:txBody>
      </p:sp>
      <p:pic>
        <p:nvPicPr>
          <p:cNvPr id="5" name="Picture 4" descr="PowerPoint_white_logo.jpg"/>
          <p:cNvPicPr>
            <a:picLocks noChangeAspect="1"/>
          </p:cNvPicPr>
          <p:nvPr/>
        </p:nvPicPr>
        <p:blipFill>
          <a:blip r:embed="rId3"/>
          <a:stretch>
            <a:fillRect/>
          </a:stretch>
        </p:blipFill>
        <p:spPr>
          <a:xfrm>
            <a:off x="-81312" y="0"/>
            <a:ext cx="9144000" cy="6858000"/>
          </a:xfrm>
          <a:prstGeom prst="rect">
            <a:avLst/>
          </a:prstGeom>
        </p:spPr>
      </p:pic>
      <p:sp>
        <p:nvSpPr>
          <p:cNvPr id="8" name="TextBox 7"/>
          <p:cNvSpPr txBox="1"/>
          <p:nvPr/>
        </p:nvSpPr>
        <p:spPr>
          <a:xfrm>
            <a:off x="4398355" y="874671"/>
            <a:ext cx="184666" cy="707886"/>
          </a:xfrm>
          <a:prstGeom prst="rect">
            <a:avLst/>
          </a:prstGeom>
          <a:noFill/>
        </p:spPr>
        <p:txBody>
          <a:bodyPr wrap="none" rtlCol="0">
            <a:spAutoFit/>
          </a:bodyPr>
          <a:lstStyle/>
          <a:p>
            <a:pPr algn="ctr"/>
            <a:endParaRPr lang="en-US" sz="4000" dirty="0"/>
          </a:p>
        </p:txBody>
      </p:sp>
      <p:sp>
        <p:nvSpPr>
          <p:cNvPr id="4" name="TextBox 3"/>
          <p:cNvSpPr txBox="1"/>
          <p:nvPr/>
        </p:nvSpPr>
        <p:spPr>
          <a:xfrm>
            <a:off x="685800" y="717452"/>
            <a:ext cx="7772400" cy="1569660"/>
          </a:xfrm>
          <a:prstGeom prst="rect">
            <a:avLst/>
          </a:prstGeom>
          <a:noFill/>
        </p:spPr>
        <p:txBody>
          <a:bodyPr wrap="square" rtlCol="0">
            <a:spAutoFit/>
          </a:bodyPr>
          <a:lstStyle/>
          <a:p>
            <a:r>
              <a:rPr lang="en-US" sz="2400" dirty="0" smtClean="0"/>
              <a:t>Disclaimers</a:t>
            </a:r>
          </a:p>
          <a:p>
            <a:endParaRPr lang="en-US" sz="2400" dirty="0"/>
          </a:p>
          <a:p>
            <a:r>
              <a:rPr lang="en-US" sz="2400" dirty="0" smtClean="0"/>
              <a:t>Opinions expressed herein are my own and not necessarily those of the FDA or U.S. government</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419" y="274638"/>
            <a:ext cx="7800535" cy="1143000"/>
          </a:xfrm>
        </p:spPr>
        <p:txBody>
          <a:bodyPr>
            <a:normAutofit/>
          </a:bodyPr>
          <a:lstStyle/>
          <a:p>
            <a:r>
              <a:rPr lang="en-US" sz="2800" dirty="0" smtClean="0"/>
              <a:t>FDA Patient Focused Drug Development meeting: June 28, 2013</a:t>
            </a:r>
            <a:endParaRPr lang="en-US" sz="2800" dirty="0"/>
          </a:p>
        </p:txBody>
      </p:sp>
      <p:sp>
        <p:nvSpPr>
          <p:cNvPr id="3" name="Content Placeholder 2"/>
          <p:cNvSpPr>
            <a:spLocks noGrp="1"/>
          </p:cNvSpPr>
          <p:nvPr>
            <p:ph idx="1"/>
          </p:nvPr>
        </p:nvSpPr>
        <p:spPr/>
        <p:txBody>
          <a:bodyPr>
            <a:normAutofit/>
          </a:bodyPr>
          <a:lstStyle/>
          <a:p>
            <a:r>
              <a:rPr lang="en-US" sz="2600" dirty="0" smtClean="0"/>
              <a:t>Public meeting to hear perspectives from lung cancer patients about disease, impact on daily life, and currently available therapies</a:t>
            </a:r>
          </a:p>
          <a:p>
            <a:r>
              <a:rPr lang="en-US" sz="2600" dirty="0" smtClean="0"/>
              <a:t>Part of Patient-Focused Drug Development Program, and FDA commitment under the fifth authorization of Prescription Drug User Fee Act (PDUFA V)</a:t>
            </a:r>
          </a:p>
          <a:p>
            <a:r>
              <a:rPr lang="en-US" sz="2600" dirty="0" smtClean="0"/>
              <a:t>Voice of the Patient Report: </a:t>
            </a:r>
            <a:r>
              <a:rPr lang="en-US" sz="2600" dirty="0" smtClean="0">
                <a:hlinkClick r:id="rId2"/>
              </a:rPr>
              <a:t>http</a:t>
            </a:r>
            <a:r>
              <a:rPr lang="en-US" sz="2600" dirty="0">
                <a:hlinkClick r:id="rId2"/>
              </a:rPr>
              <a:t>://</a:t>
            </a:r>
            <a:r>
              <a:rPr lang="en-US" sz="2600" dirty="0" smtClean="0">
                <a:hlinkClick r:id="rId2"/>
              </a:rPr>
              <a:t>www.fda.gov/downloads/ForIndustry/UserFees/PrescriptionDrugUserFee/UCM379698.pdf</a:t>
            </a:r>
            <a:endParaRPr lang="en-US" sz="2600" dirty="0" smtClean="0"/>
          </a:p>
          <a:p>
            <a:endParaRPr lang="en-US" dirty="0"/>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20</a:t>
            </a:fld>
            <a:endParaRPr lang="en-US" dirty="0"/>
          </a:p>
        </p:txBody>
      </p:sp>
    </p:spTree>
    <p:extLst>
      <p:ext uri="{BB962C8B-B14F-4D97-AF65-F5344CB8AC3E}">
        <p14:creationId xmlns:p14="http://schemas.microsoft.com/office/powerpoint/2010/main" val="2169316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533400"/>
            <a:ext cx="8229600" cy="655638"/>
          </a:xfrm>
        </p:spPr>
        <p:txBody>
          <a:bodyPr>
            <a:noAutofit/>
          </a:bodyPr>
          <a:lstStyle/>
          <a:p>
            <a:pPr eaLnBrk="1" hangingPunct="1"/>
            <a:r>
              <a:rPr lang="en-US" altLang="en-US" sz="2800" dirty="0" smtClean="0">
                <a:solidFill>
                  <a:srgbClr val="FF0000"/>
                </a:solidFill>
              </a:rPr>
              <a:t>Need better Patient Reported Outcomes (PRO) to capture the clinical benefit of a response</a:t>
            </a:r>
          </a:p>
        </p:txBody>
      </p:sp>
      <p:sp>
        <p:nvSpPr>
          <p:cNvPr id="4" name="Slide Number Placeholder 3"/>
          <p:cNvSpPr>
            <a:spLocks noGrp="1"/>
          </p:cNvSpPr>
          <p:nvPr>
            <p:ph type="sldNum" sz="quarter" idx="11"/>
          </p:nvPr>
        </p:nvSpPr>
        <p:spPr>
          <a:xfrm>
            <a:off x="6934200" y="6589713"/>
            <a:ext cx="2133600" cy="228600"/>
          </a:xfrm>
        </p:spPr>
        <p:txBody>
          <a:bodyPr/>
          <a:lstStyle/>
          <a:p>
            <a:pPr>
              <a:defRPr/>
            </a:pPr>
            <a:fld id="{1E429F34-93F5-4BBC-852C-33917CCED36C}" type="slidenum">
              <a:rPr lang="en-US" smtClean="0">
                <a:solidFill>
                  <a:schemeClr val="bg1"/>
                </a:solidFill>
              </a:rPr>
              <a:pPr>
                <a:defRPr/>
              </a:pPr>
              <a:t>21</a:t>
            </a:fld>
            <a:endParaRPr lang="en-US">
              <a:solidFill>
                <a:schemeClr val="bg1"/>
              </a:solidFill>
            </a:endParaRPr>
          </a:p>
        </p:txBody>
      </p:sp>
      <p:pic>
        <p:nvPicPr>
          <p:cNvPr id="2867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24400" y="1676400"/>
            <a:ext cx="4275138" cy="4297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7" name="TextBox 5"/>
          <p:cNvSpPr txBox="1">
            <a:spLocks noChangeArrowheads="1"/>
          </p:cNvSpPr>
          <p:nvPr/>
        </p:nvSpPr>
        <p:spPr bwMode="auto">
          <a:xfrm>
            <a:off x="304800" y="2133600"/>
            <a:ext cx="4191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eaLnBrk="1" hangingPunct="1">
              <a:spcBef>
                <a:spcPct val="0"/>
              </a:spcBef>
              <a:buFontTx/>
              <a:buNone/>
            </a:pPr>
            <a:r>
              <a:rPr lang="en-US" altLang="en-US" sz="2400" dirty="0">
                <a:solidFill>
                  <a:schemeClr val="tx1"/>
                </a:solidFill>
              </a:rPr>
              <a:t>Validated patient reported outcome measures and implementation within early clinical studies to align radiographic responses with symptomatic </a:t>
            </a:r>
            <a:r>
              <a:rPr lang="en-US" altLang="en-US" sz="2400" dirty="0" smtClean="0">
                <a:solidFill>
                  <a:schemeClr val="tx1"/>
                </a:solidFill>
              </a:rPr>
              <a:t>benefit</a:t>
            </a:r>
          </a:p>
          <a:p>
            <a:pPr eaLnBrk="1" hangingPunct="1">
              <a:spcBef>
                <a:spcPct val="0"/>
              </a:spcBef>
              <a:buFontTx/>
              <a:buNone/>
            </a:pPr>
            <a:endParaRPr lang="en-US" altLang="en-US" sz="2000" dirty="0">
              <a:solidFill>
                <a:schemeClr val="tx1"/>
              </a:solidFill>
            </a:endParaRPr>
          </a:p>
          <a:p>
            <a:pPr eaLnBrk="1" hangingPunct="1">
              <a:spcBef>
                <a:spcPct val="0"/>
              </a:spcBef>
              <a:buFontTx/>
              <a:buNone/>
            </a:pPr>
            <a:endParaRPr lang="en-US" altLang="en-US" sz="2000" dirty="0" smtClean="0">
              <a:solidFill>
                <a:schemeClr val="tx1"/>
              </a:solidFill>
            </a:endParaRPr>
          </a:p>
          <a:p>
            <a:pPr eaLnBrk="1" hangingPunct="1">
              <a:spcBef>
                <a:spcPct val="0"/>
              </a:spcBef>
              <a:buFontTx/>
              <a:buNone/>
            </a:pPr>
            <a:r>
              <a:rPr lang="en-US" altLang="en-US" sz="2400" dirty="0" smtClean="0">
                <a:solidFill>
                  <a:schemeClr val="tx1"/>
                </a:solidFill>
              </a:rPr>
              <a:t>Ongoing efforts to qualify a lung cancer symptom specific PRO as a drug development tool</a:t>
            </a:r>
            <a:endParaRPr lang="en-US" altLang="en-US" sz="2400" dirty="0">
              <a:solidFill>
                <a:schemeClr val="tx1"/>
              </a:solidFill>
            </a:endParaRPr>
          </a:p>
          <a:p>
            <a:pPr eaLnBrk="1" hangingPunct="1">
              <a:spcBef>
                <a:spcPct val="0"/>
              </a:spcBef>
              <a:buFontTx/>
              <a:buNone/>
            </a:pPr>
            <a:endParaRPr lang="en-US" altLang="en-US" sz="2000" dirty="0">
              <a:solidFill>
                <a:schemeClr val="tx1"/>
              </a:solidFill>
            </a:endParaRPr>
          </a:p>
          <a:p>
            <a:pPr eaLnBrk="1" hangingPunct="1">
              <a:spcBef>
                <a:spcPct val="0"/>
              </a:spcBef>
              <a:buFontTx/>
              <a:buNone/>
            </a:pPr>
            <a:endParaRPr lang="en-US" altLang="en-US" sz="2000" dirty="0">
              <a:solidFill>
                <a:schemeClr val="tx1"/>
              </a:solidFill>
            </a:endParaRPr>
          </a:p>
        </p:txBody>
      </p:sp>
    </p:spTree>
    <p:extLst>
      <p:ext uri="{BB962C8B-B14F-4D97-AF65-F5344CB8AC3E}">
        <p14:creationId xmlns:p14="http://schemas.microsoft.com/office/powerpoint/2010/main" val="1185914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Parting thoughts</a:t>
            </a:r>
            <a:endParaRPr lang="en-US" dirty="0"/>
          </a:p>
        </p:txBody>
      </p:sp>
      <p:sp>
        <p:nvSpPr>
          <p:cNvPr id="3" name="Content Placeholder 2"/>
          <p:cNvSpPr>
            <a:spLocks noGrp="1"/>
          </p:cNvSpPr>
          <p:nvPr>
            <p:ph idx="1"/>
          </p:nvPr>
        </p:nvSpPr>
        <p:spPr>
          <a:xfrm>
            <a:off x="457200" y="1428189"/>
            <a:ext cx="8229600" cy="4525963"/>
          </a:xfrm>
        </p:spPr>
        <p:txBody>
          <a:bodyPr>
            <a:normAutofit fontScale="92500" lnSpcReduction="20000"/>
          </a:bodyPr>
          <a:lstStyle/>
          <a:p>
            <a:r>
              <a:rPr lang="en-US" dirty="0" smtClean="0"/>
              <a:t>FDA and patients, physicians, drug and device cos share mutual interests: rapid development and approval of highly effective and safe anti-cancer drugs for patients</a:t>
            </a:r>
          </a:p>
          <a:p>
            <a:r>
              <a:rPr lang="en-US" dirty="0" smtClean="0"/>
              <a:t>FDA expedited programs facilitate the development of transformative therapies</a:t>
            </a:r>
          </a:p>
          <a:p>
            <a:r>
              <a:rPr lang="en-US" dirty="0" smtClean="0"/>
              <a:t>Need to study novel endpoints, clinical trial designs, PROs, in this new age of molecular oncology</a:t>
            </a:r>
          </a:p>
          <a:p>
            <a:r>
              <a:rPr lang="en-US" dirty="0" smtClean="0"/>
              <a:t>Patients play a crucial role in guiding drug development</a:t>
            </a:r>
            <a:endParaRPr lang="en-US" dirty="0"/>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22</a:t>
            </a:fld>
            <a:endParaRPr lang="en-US" dirty="0"/>
          </a:p>
        </p:txBody>
      </p:sp>
    </p:spTree>
    <p:extLst>
      <p:ext uri="{BB962C8B-B14F-4D97-AF65-F5344CB8AC3E}">
        <p14:creationId xmlns:p14="http://schemas.microsoft.com/office/powerpoint/2010/main" val="650203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23</a:t>
            </a:fld>
            <a:endParaRPr lang="en-US" dirty="0"/>
          </a:p>
        </p:txBody>
      </p:sp>
    </p:spTree>
    <p:extLst>
      <p:ext uri="{BB962C8B-B14F-4D97-AF65-F5344CB8AC3E}">
        <p14:creationId xmlns:p14="http://schemas.microsoft.com/office/powerpoint/2010/main" val="360640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FDA history (in a nut-shell) and expedited programs</a:t>
            </a:r>
          </a:p>
          <a:p>
            <a:r>
              <a:rPr lang="en-US" dirty="0" smtClean="0"/>
              <a:t>Lung cancer: where we have been </a:t>
            </a:r>
          </a:p>
          <a:p>
            <a:r>
              <a:rPr lang="en-US" dirty="0" smtClean="0"/>
              <a:t>Novel trial designs</a:t>
            </a:r>
          </a:p>
          <a:p>
            <a:r>
              <a:rPr lang="en-US" dirty="0" smtClean="0"/>
              <a:t>How do we get more patient input into drug development</a:t>
            </a:r>
            <a:endParaRPr lang="en-US" dirty="0"/>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3</a:t>
            </a:fld>
            <a:endParaRPr lang="en-US" dirty="0"/>
          </a:p>
        </p:txBody>
      </p:sp>
    </p:spTree>
    <p:extLst>
      <p:ext uri="{BB962C8B-B14F-4D97-AF65-F5344CB8AC3E}">
        <p14:creationId xmlns:p14="http://schemas.microsoft.com/office/powerpoint/2010/main" val="1857934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FDA and expedited programs</a:t>
            </a:r>
            <a:endParaRPr lang="en-US" dirty="0"/>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4</a:t>
            </a:fld>
            <a:endParaRPr lang="en-US" dirty="0"/>
          </a:p>
        </p:txBody>
      </p:sp>
    </p:spTree>
    <p:extLst>
      <p:ext uri="{BB962C8B-B14F-4D97-AF65-F5344CB8AC3E}">
        <p14:creationId xmlns:p14="http://schemas.microsoft.com/office/powerpoint/2010/main" val="321583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bwMode="auto">
          <a:xfrm>
            <a:off x="381000" y="228600"/>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2400" dirty="0">
                <a:solidFill>
                  <a:schemeClr val="accent2"/>
                </a:solidFill>
                <a:latin typeface="Papyrus" panose="03070502060502030205" pitchFamily="66" charset="0"/>
              </a:rPr>
              <a:t>A (highly condensed) </a:t>
            </a:r>
            <a:br>
              <a:rPr lang="en-US" altLang="en-US" sz="2400" dirty="0">
                <a:solidFill>
                  <a:schemeClr val="accent2"/>
                </a:solidFill>
                <a:latin typeface="Papyrus" panose="03070502060502030205" pitchFamily="66" charset="0"/>
              </a:rPr>
            </a:br>
            <a:r>
              <a:rPr lang="en-US" altLang="en-US" sz="2400" dirty="0">
                <a:solidFill>
                  <a:schemeClr val="accent2"/>
                </a:solidFill>
                <a:latin typeface="Papyrus" panose="03070502060502030205" pitchFamily="66" charset="0"/>
              </a:rPr>
              <a:t>FDA timeline</a:t>
            </a:r>
          </a:p>
        </p:txBody>
      </p:sp>
      <p:sp>
        <p:nvSpPr>
          <p:cNvPr id="49157" name="Line 5"/>
          <p:cNvSpPr>
            <a:spLocks noChangeShapeType="1"/>
          </p:cNvSpPr>
          <p:nvPr/>
        </p:nvSpPr>
        <p:spPr bwMode="auto">
          <a:xfrm>
            <a:off x="152400" y="3276600"/>
            <a:ext cx="899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Line 6"/>
          <p:cNvSpPr>
            <a:spLocks noChangeShapeType="1"/>
          </p:cNvSpPr>
          <p:nvPr/>
        </p:nvSpPr>
        <p:spPr bwMode="auto">
          <a:xfrm>
            <a:off x="1524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Text Box 7"/>
          <p:cNvSpPr txBox="1">
            <a:spLocks noChangeArrowheads="1"/>
          </p:cNvSpPr>
          <p:nvPr/>
        </p:nvSpPr>
        <p:spPr bwMode="auto">
          <a:xfrm>
            <a:off x="0" y="3962400"/>
            <a:ext cx="1371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Pure Food and Drug Act </a:t>
            </a:r>
            <a:r>
              <a:rPr lang="en-US" altLang="en-US" b="1">
                <a:solidFill>
                  <a:srgbClr val="FF0000"/>
                </a:solidFill>
              </a:rPr>
              <a:t>(Labeling)</a:t>
            </a:r>
          </a:p>
        </p:txBody>
      </p:sp>
      <p:sp>
        <p:nvSpPr>
          <p:cNvPr id="49160" name="Line 8"/>
          <p:cNvSpPr>
            <a:spLocks noChangeShapeType="1"/>
          </p:cNvSpPr>
          <p:nvPr/>
        </p:nvSpPr>
        <p:spPr bwMode="auto">
          <a:xfrm>
            <a:off x="18288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Text Box 10"/>
          <p:cNvSpPr txBox="1">
            <a:spLocks noChangeArrowheads="1"/>
          </p:cNvSpPr>
          <p:nvPr/>
        </p:nvSpPr>
        <p:spPr bwMode="auto">
          <a:xfrm>
            <a:off x="-76200" y="3505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1906</a:t>
            </a:r>
          </a:p>
        </p:txBody>
      </p:sp>
      <p:sp>
        <p:nvSpPr>
          <p:cNvPr id="49163" name="Text Box 11"/>
          <p:cNvSpPr txBox="1">
            <a:spLocks noChangeArrowheads="1"/>
          </p:cNvSpPr>
          <p:nvPr/>
        </p:nvSpPr>
        <p:spPr bwMode="auto">
          <a:xfrm>
            <a:off x="1524000" y="3505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1938</a:t>
            </a:r>
          </a:p>
        </p:txBody>
      </p:sp>
      <p:sp>
        <p:nvSpPr>
          <p:cNvPr id="49164" name="Text Box 12"/>
          <p:cNvSpPr txBox="1">
            <a:spLocks noChangeArrowheads="1"/>
          </p:cNvSpPr>
          <p:nvPr/>
        </p:nvSpPr>
        <p:spPr bwMode="auto">
          <a:xfrm>
            <a:off x="1447800" y="3962400"/>
            <a:ext cx="1371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Food Drug and Cosmetic Act </a:t>
            </a:r>
            <a:r>
              <a:rPr lang="en-US" altLang="en-US" b="1">
                <a:solidFill>
                  <a:srgbClr val="FF0000"/>
                </a:solidFill>
              </a:rPr>
              <a:t>(Safety)</a:t>
            </a:r>
          </a:p>
        </p:txBody>
      </p:sp>
      <p:sp>
        <p:nvSpPr>
          <p:cNvPr id="49165" name="Line 13"/>
          <p:cNvSpPr>
            <a:spLocks noChangeShapeType="1"/>
          </p:cNvSpPr>
          <p:nvPr/>
        </p:nvSpPr>
        <p:spPr bwMode="auto">
          <a:xfrm>
            <a:off x="32766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6" name="Text Box 14"/>
          <p:cNvSpPr txBox="1">
            <a:spLocks noChangeArrowheads="1"/>
          </p:cNvSpPr>
          <p:nvPr/>
        </p:nvSpPr>
        <p:spPr bwMode="auto">
          <a:xfrm>
            <a:off x="2895600" y="3962400"/>
            <a:ext cx="152400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Kefauver-Harris Amendment to FD&amp;C</a:t>
            </a:r>
          </a:p>
          <a:p>
            <a:pPr>
              <a:spcBef>
                <a:spcPct val="50000"/>
              </a:spcBef>
            </a:pPr>
            <a:r>
              <a:rPr lang="en-US" altLang="en-US" b="1">
                <a:solidFill>
                  <a:srgbClr val="FF0000"/>
                </a:solidFill>
              </a:rPr>
              <a:t>(Safety and Efficacy, Substantial Evidence)</a:t>
            </a:r>
          </a:p>
        </p:txBody>
      </p:sp>
      <p:sp>
        <p:nvSpPr>
          <p:cNvPr id="49167" name="Text Box 15"/>
          <p:cNvSpPr txBox="1">
            <a:spLocks noChangeArrowheads="1"/>
          </p:cNvSpPr>
          <p:nvPr/>
        </p:nvSpPr>
        <p:spPr bwMode="auto">
          <a:xfrm>
            <a:off x="2971800" y="3505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1962</a:t>
            </a:r>
          </a:p>
        </p:txBody>
      </p:sp>
      <p:sp>
        <p:nvSpPr>
          <p:cNvPr id="49168" name="Line 16"/>
          <p:cNvSpPr>
            <a:spLocks noChangeShapeType="1"/>
          </p:cNvSpPr>
          <p:nvPr/>
        </p:nvSpPr>
        <p:spPr bwMode="auto">
          <a:xfrm>
            <a:off x="59436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Text Box 17"/>
          <p:cNvSpPr txBox="1">
            <a:spLocks noChangeArrowheads="1"/>
          </p:cNvSpPr>
          <p:nvPr/>
        </p:nvSpPr>
        <p:spPr bwMode="auto">
          <a:xfrm>
            <a:off x="5638800" y="3505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1992</a:t>
            </a:r>
          </a:p>
        </p:txBody>
      </p:sp>
      <p:sp>
        <p:nvSpPr>
          <p:cNvPr id="49170" name="Text Box 18"/>
          <p:cNvSpPr txBox="1">
            <a:spLocks noChangeArrowheads="1"/>
          </p:cNvSpPr>
          <p:nvPr/>
        </p:nvSpPr>
        <p:spPr bwMode="auto">
          <a:xfrm>
            <a:off x="5638800" y="3962400"/>
            <a:ext cx="1676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Subpart H </a:t>
            </a:r>
            <a:r>
              <a:rPr lang="en-US" altLang="en-US" b="1" dirty="0">
                <a:solidFill>
                  <a:srgbClr val="FF0000"/>
                </a:solidFill>
              </a:rPr>
              <a:t>(Accelerated Approval)</a:t>
            </a:r>
          </a:p>
        </p:txBody>
      </p:sp>
      <p:sp>
        <p:nvSpPr>
          <p:cNvPr id="49174" name="Line 22"/>
          <p:cNvSpPr>
            <a:spLocks noChangeShapeType="1"/>
          </p:cNvSpPr>
          <p:nvPr/>
        </p:nvSpPr>
        <p:spPr bwMode="auto">
          <a:xfrm>
            <a:off x="74676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5" name="Text Box 23"/>
          <p:cNvSpPr txBox="1">
            <a:spLocks noChangeArrowheads="1"/>
          </p:cNvSpPr>
          <p:nvPr/>
        </p:nvSpPr>
        <p:spPr bwMode="auto">
          <a:xfrm>
            <a:off x="7239000" y="3505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2007</a:t>
            </a:r>
          </a:p>
        </p:txBody>
      </p:sp>
      <p:sp>
        <p:nvSpPr>
          <p:cNvPr id="49176" name="Text Box 24"/>
          <p:cNvSpPr txBox="1">
            <a:spLocks noChangeArrowheads="1"/>
          </p:cNvSpPr>
          <p:nvPr/>
        </p:nvSpPr>
        <p:spPr bwMode="auto">
          <a:xfrm>
            <a:off x="7162800" y="3962400"/>
            <a:ext cx="14478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FDAAA</a:t>
            </a:r>
          </a:p>
          <a:p>
            <a:pPr>
              <a:spcBef>
                <a:spcPct val="50000"/>
              </a:spcBef>
            </a:pPr>
            <a:r>
              <a:rPr lang="en-US" altLang="en-US" b="1">
                <a:solidFill>
                  <a:srgbClr val="FF0000"/>
                </a:solidFill>
              </a:rPr>
              <a:t>(post- marketing safety and clinical trial databases)</a:t>
            </a:r>
          </a:p>
        </p:txBody>
      </p:sp>
      <p:sp>
        <p:nvSpPr>
          <p:cNvPr id="49177" name="Line 25"/>
          <p:cNvSpPr>
            <a:spLocks noChangeShapeType="1"/>
          </p:cNvSpPr>
          <p:nvPr/>
        </p:nvSpPr>
        <p:spPr bwMode="auto">
          <a:xfrm>
            <a:off x="87630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8" name="Text Box 26"/>
          <p:cNvSpPr txBox="1">
            <a:spLocks noChangeArrowheads="1"/>
          </p:cNvSpPr>
          <p:nvPr/>
        </p:nvSpPr>
        <p:spPr bwMode="auto">
          <a:xfrm>
            <a:off x="8305800" y="3505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2012</a:t>
            </a:r>
          </a:p>
        </p:txBody>
      </p:sp>
      <p:sp>
        <p:nvSpPr>
          <p:cNvPr id="49179" name="Text Box 27"/>
          <p:cNvSpPr txBox="1">
            <a:spLocks noChangeArrowheads="1"/>
          </p:cNvSpPr>
          <p:nvPr/>
        </p:nvSpPr>
        <p:spPr bwMode="auto">
          <a:xfrm>
            <a:off x="8153400" y="3962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FDASIA</a:t>
            </a:r>
          </a:p>
        </p:txBody>
      </p:sp>
      <p:pic>
        <p:nvPicPr>
          <p:cNvPr id="49181" name="Picture 29" descr="ju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3093"/>
            <a:ext cx="1143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9182" name="Picture 30" descr="Sulfanilim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04900"/>
            <a:ext cx="79216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9183" name="Picture 31" descr="Kels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181100"/>
            <a:ext cx="1079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9184" name="Picture 32" descr="aids ribb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3078" y="1680063"/>
            <a:ext cx="8128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49185" name="Picture 33" descr="vioxx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2600" y="1537285"/>
            <a:ext cx="8128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9187" name="Line 35"/>
          <p:cNvSpPr>
            <a:spLocks noChangeShapeType="1"/>
          </p:cNvSpPr>
          <p:nvPr/>
        </p:nvSpPr>
        <p:spPr bwMode="auto">
          <a:xfrm>
            <a:off x="47244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8" name="Text Box 36"/>
          <p:cNvSpPr txBox="1">
            <a:spLocks noChangeArrowheads="1"/>
          </p:cNvSpPr>
          <p:nvPr/>
        </p:nvSpPr>
        <p:spPr bwMode="auto">
          <a:xfrm>
            <a:off x="4343400" y="3505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1983</a:t>
            </a:r>
          </a:p>
        </p:txBody>
      </p:sp>
      <p:sp>
        <p:nvSpPr>
          <p:cNvPr id="49190" name="Text Box 38"/>
          <p:cNvSpPr txBox="1">
            <a:spLocks noChangeArrowheads="1"/>
          </p:cNvSpPr>
          <p:nvPr/>
        </p:nvSpPr>
        <p:spPr bwMode="auto">
          <a:xfrm>
            <a:off x="4343400" y="39624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Orphan Drug Act</a:t>
            </a:r>
            <a:r>
              <a:rPr lang="en-US" altLang="en-US"/>
              <a:t> </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2861" y="607464"/>
            <a:ext cx="1505878" cy="152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06286" y="2491154"/>
            <a:ext cx="1547446" cy="646331"/>
          </a:xfrm>
          <a:prstGeom prst="rect">
            <a:avLst/>
          </a:prstGeom>
          <a:noFill/>
        </p:spPr>
        <p:txBody>
          <a:bodyPr wrap="square" rtlCol="0">
            <a:spAutoFit/>
          </a:bodyPr>
          <a:lstStyle/>
          <a:p>
            <a:r>
              <a:rPr lang="en-US" b="1" dirty="0" smtClean="0">
                <a:solidFill>
                  <a:srgbClr val="FF0000"/>
                </a:solidFill>
              </a:rPr>
              <a:t>Breakthrough designation</a:t>
            </a:r>
            <a:endParaRPr lang="en-US" b="1" dirty="0">
              <a:solidFill>
                <a:srgbClr val="FF0000"/>
              </a:solidFill>
            </a:endParaRPr>
          </a:p>
        </p:txBody>
      </p:sp>
      <p:pic>
        <p:nvPicPr>
          <p:cNvPr id="1028" name="Picture 4" descr="http://showbizgeek.com/wp-content/uploads/2013/01/aileen-quinn-anni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8747" y="1370532"/>
            <a:ext cx="1315059" cy="140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5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73966" y="229236"/>
            <a:ext cx="8229600" cy="1143000"/>
          </a:xfrm>
        </p:spPr>
        <p:txBody>
          <a:bodyPr/>
          <a:lstStyle/>
          <a:p>
            <a:pPr eaLnBrk="1" hangingPunct="1"/>
            <a:r>
              <a:rPr lang="en-US" altLang="en-US" dirty="0" smtClean="0">
                <a:latin typeface="Segoe UI Semibold" panose="020B0702040204020203" pitchFamily="34" charset="0"/>
                <a:cs typeface="Times New Roman" pitchFamily="18" charset="0"/>
              </a:rPr>
              <a:t>FDA Expedited Programs</a:t>
            </a:r>
          </a:p>
        </p:txBody>
      </p:sp>
      <p:sp>
        <p:nvSpPr>
          <p:cNvPr id="6147" name="Slide Number Placeholder 3"/>
          <p:cNvSpPr>
            <a:spLocks noGrp="1"/>
          </p:cNvSpPr>
          <p:nvPr>
            <p:ph type="sldNum" sz="quarter" idx="11"/>
          </p:nvPr>
        </p:nvSpPr>
        <p:spPr>
          <a:xfrm>
            <a:off x="6553200" y="6229350"/>
            <a:ext cx="2133600" cy="476250"/>
          </a:xfrm>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fld id="{2B32CAD8-3BCF-4B77-8D46-4EE809A10306}" type="slidenum">
              <a:rPr lang="en-US" altLang="en-US" sz="1400" smtClean="0"/>
              <a:pPr eaLnBrk="1" hangingPunct="1">
                <a:spcBef>
                  <a:spcPct val="0"/>
                </a:spcBef>
                <a:buFontTx/>
                <a:buNone/>
                <a:defRPr/>
              </a:pPr>
              <a:t>6</a:t>
            </a:fld>
            <a:endParaRPr lang="en-US" altLang="en-US" sz="1400" smtClean="0"/>
          </a:p>
        </p:txBody>
      </p:sp>
      <p:sp>
        <p:nvSpPr>
          <p:cNvPr id="14340" name="Right Arrow 4"/>
          <p:cNvSpPr>
            <a:spLocks noChangeArrowheads="1"/>
          </p:cNvSpPr>
          <p:nvPr/>
        </p:nvSpPr>
        <p:spPr bwMode="auto">
          <a:xfrm>
            <a:off x="381000" y="3651250"/>
            <a:ext cx="8001000" cy="1295400"/>
          </a:xfrm>
          <a:prstGeom prst="rightArrow">
            <a:avLst>
              <a:gd name="adj1" fmla="val 50000"/>
              <a:gd name="adj2" fmla="val 5001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endParaRPr lang="en-US" altLang="en-US" sz="1800">
              <a:solidFill>
                <a:schemeClr val="tx1"/>
              </a:solidFill>
              <a:latin typeface="Times New Roman" pitchFamily="18" charset="0"/>
              <a:cs typeface="Times New Roman" pitchFamily="18" charset="0"/>
            </a:endParaRPr>
          </a:p>
        </p:txBody>
      </p:sp>
      <p:sp>
        <p:nvSpPr>
          <p:cNvPr id="14341" name="TextBox 5"/>
          <p:cNvSpPr txBox="1">
            <a:spLocks noChangeArrowheads="1"/>
          </p:cNvSpPr>
          <p:nvPr/>
        </p:nvSpPr>
        <p:spPr bwMode="auto">
          <a:xfrm>
            <a:off x="152400" y="398145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600">
                <a:solidFill>
                  <a:schemeClr val="tx1"/>
                </a:solidFill>
                <a:latin typeface="Times New Roman" pitchFamily="18" charset="0"/>
                <a:cs typeface="Times New Roman" pitchFamily="18" charset="0"/>
              </a:rPr>
              <a:t>Non-Clinical</a:t>
            </a:r>
          </a:p>
        </p:txBody>
      </p:sp>
      <p:sp>
        <p:nvSpPr>
          <p:cNvPr id="14342" name="TextBox 6"/>
          <p:cNvSpPr txBox="1">
            <a:spLocks noChangeArrowheads="1"/>
          </p:cNvSpPr>
          <p:nvPr/>
        </p:nvSpPr>
        <p:spPr bwMode="auto">
          <a:xfrm>
            <a:off x="1752600" y="398145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600">
                <a:solidFill>
                  <a:schemeClr val="tx1"/>
                </a:solidFill>
                <a:latin typeface="Times New Roman" pitchFamily="18" charset="0"/>
                <a:cs typeface="Times New Roman" pitchFamily="18" charset="0"/>
              </a:rPr>
              <a:t>Early</a:t>
            </a:r>
          </a:p>
          <a:p>
            <a:pPr algn="ctr" eaLnBrk="1" hangingPunct="1">
              <a:spcBef>
                <a:spcPct val="0"/>
              </a:spcBef>
              <a:buFontTx/>
              <a:buNone/>
            </a:pPr>
            <a:r>
              <a:rPr lang="en-US" altLang="en-US" sz="1600">
                <a:solidFill>
                  <a:schemeClr val="tx1"/>
                </a:solidFill>
                <a:latin typeface="Times New Roman" pitchFamily="18" charset="0"/>
                <a:cs typeface="Times New Roman" pitchFamily="18" charset="0"/>
              </a:rPr>
              <a:t>Clinical</a:t>
            </a:r>
          </a:p>
        </p:txBody>
      </p:sp>
      <p:sp>
        <p:nvSpPr>
          <p:cNvPr id="14343" name="TextBox 7"/>
          <p:cNvSpPr txBox="1">
            <a:spLocks noChangeArrowheads="1"/>
          </p:cNvSpPr>
          <p:nvPr/>
        </p:nvSpPr>
        <p:spPr bwMode="auto">
          <a:xfrm>
            <a:off x="3810000" y="398145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600">
                <a:solidFill>
                  <a:schemeClr val="tx1"/>
                </a:solidFill>
                <a:latin typeface="Times New Roman" pitchFamily="18" charset="0"/>
                <a:cs typeface="Times New Roman" pitchFamily="18" charset="0"/>
              </a:rPr>
              <a:t>Registration Trial(s)</a:t>
            </a:r>
          </a:p>
        </p:txBody>
      </p:sp>
      <p:sp>
        <p:nvSpPr>
          <p:cNvPr id="14344" name="TextBox 8"/>
          <p:cNvSpPr txBox="1">
            <a:spLocks noChangeArrowheads="1"/>
          </p:cNvSpPr>
          <p:nvPr/>
        </p:nvSpPr>
        <p:spPr bwMode="auto">
          <a:xfrm>
            <a:off x="5410200" y="3956050"/>
            <a:ext cx="1447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600">
                <a:solidFill>
                  <a:schemeClr val="tx1"/>
                </a:solidFill>
                <a:latin typeface="Times New Roman" pitchFamily="18" charset="0"/>
                <a:cs typeface="Times New Roman" pitchFamily="18" charset="0"/>
              </a:rPr>
              <a:t>NDA/BLA</a:t>
            </a:r>
          </a:p>
          <a:p>
            <a:pPr algn="ctr" eaLnBrk="1" hangingPunct="1">
              <a:spcBef>
                <a:spcPct val="0"/>
              </a:spcBef>
              <a:buFontTx/>
              <a:buNone/>
            </a:pPr>
            <a:r>
              <a:rPr lang="en-US" altLang="en-US" sz="1600">
                <a:solidFill>
                  <a:schemeClr val="tx1"/>
                </a:solidFill>
                <a:latin typeface="Times New Roman" pitchFamily="18" charset="0"/>
                <a:cs typeface="Times New Roman" pitchFamily="18" charset="0"/>
              </a:rPr>
              <a:t>Submission</a:t>
            </a:r>
          </a:p>
        </p:txBody>
      </p:sp>
      <p:sp>
        <p:nvSpPr>
          <p:cNvPr id="14345" name="TextBox 9"/>
          <p:cNvSpPr txBox="1">
            <a:spLocks noChangeArrowheads="1"/>
          </p:cNvSpPr>
          <p:nvPr/>
        </p:nvSpPr>
        <p:spPr bwMode="auto">
          <a:xfrm>
            <a:off x="6972300" y="4114800"/>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600">
                <a:solidFill>
                  <a:schemeClr val="tx1"/>
                </a:solidFill>
                <a:latin typeface="Times New Roman" pitchFamily="18" charset="0"/>
                <a:cs typeface="Times New Roman" pitchFamily="18" charset="0"/>
              </a:rPr>
              <a:t>APPROVAL</a:t>
            </a:r>
          </a:p>
        </p:txBody>
      </p:sp>
      <p:cxnSp>
        <p:nvCxnSpPr>
          <p:cNvPr id="14346" name="Straight Connector 11"/>
          <p:cNvCxnSpPr>
            <a:cxnSpLocks noChangeShapeType="1"/>
          </p:cNvCxnSpPr>
          <p:nvPr/>
        </p:nvCxnSpPr>
        <p:spPr bwMode="auto">
          <a:xfrm>
            <a:off x="1143000" y="3965575"/>
            <a:ext cx="0" cy="5857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7" name="Straight Connector 13"/>
          <p:cNvCxnSpPr>
            <a:cxnSpLocks noChangeShapeType="1"/>
          </p:cNvCxnSpPr>
          <p:nvPr/>
        </p:nvCxnSpPr>
        <p:spPr bwMode="auto">
          <a:xfrm>
            <a:off x="3810000" y="3956050"/>
            <a:ext cx="0" cy="6048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8" name="Straight Connector 14"/>
          <p:cNvCxnSpPr>
            <a:cxnSpLocks noChangeShapeType="1"/>
          </p:cNvCxnSpPr>
          <p:nvPr/>
        </p:nvCxnSpPr>
        <p:spPr bwMode="auto">
          <a:xfrm>
            <a:off x="5334000" y="3956050"/>
            <a:ext cx="0" cy="6048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5-Point Star 15"/>
          <p:cNvSpPr/>
          <p:nvPr/>
        </p:nvSpPr>
        <p:spPr bwMode="auto">
          <a:xfrm>
            <a:off x="76200" y="1822450"/>
            <a:ext cx="2133600" cy="1828800"/>
          </a:xfrm>
          <a:prstGeom prst="star5">
            <a:avLst/>
          </a:prstGeom>
          <a:solidFill>
            <a:srgbClr val="FF0000"/>
          </a:solidFill>
          <a:ln w="9525" cap="flat" cmpd="sng" algn="ctr">
            <a:solidFill>
              <a:schemeClr val="tx1"/>
            </a:solidFill>
            <a:prstDash val="solid"/>
            <a:round/>
            <a:headEnd type="none" w="med" len="med"/>
            <a:tailEnd type="none" w="med" len="med"/>
          </a:ln>
          <a:effectLst/>
          <a:extLst/>
        </p:spPr>
        <p:txBody>
          <a:bodyPr wrap="none" anchor="ctr"/>
          <a:lstStyle/>
          <a:p>
            <a:pPr>
              <a:defRPr/>
            </a:pPr>
            <a:endParaRPr lang="en-US" dirty="0">
              <a:latin typeface="Times New Roman" panose="02020603050405020304" pitchFamily="18" charset="0"/>
              <a:cs typeface="Times New Roman" panose="02020603050405020304" pitchFamily="18" charset="0"/>
            </a:endParaRPr>
          </a:p>
        </p:txBody>
      </p:sp>
      <p:sp>
        <p:nvSpPr>
          <p:cNvPr id="17" name="5-Point Star 16"/>
          <p:cNvSpPr/>
          <p:nvPr/>
        </p:nvSpPr>
        <p:spPr bwMode="auto">
          <a:xfrm>
            <a:off x="2209800" y="1822450"/>
            <a:ext cx="2133600" cy="18288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wrap="none" anchor="ctr"/>
          <a:lstStyle/>
          <a:p>
            <a:pPr>
              <a:defRPr/>
            </a:pPr>
            <a:endParaRPr lang="en-US" dirty="0">
              <a:latin typeface="Times New Roman" panose="02020603050405020304" pitchFamily="18" charset="0"/>
              <a:cs typeface="Times New Roman" panose="02020603050405020304" pitchFamily="18" charset="0"/>
            </a:endParaRPr>
          </a:p>
        </p:txBody>
      </p:sp>
      <p:sp>
        <p:nvSpPr>
          <p:cNvPr id="18" name="5-Point Star 17"/>
          <p:cNvSpPr/>
          <p:nvPr/>
        </p:nvSpPr>
        <p:spPr bwMode="auto">
          <a:xfrm>
            <a:off x="4419600" y="1822450"/>
            <a:ext cx="2133600" cy="1828800"/>
          </a:xfrm>
          <a:prstGeom prst="star5">
            <a:avLst/>
          </a:prstGeom>
          <a:solidFill>
            <a:srgbClr val="92D050"/>
          </a:solidFill>
          <a:ln w="9525" cap="flat" cmpd="sng" algn="ctr">
            <a:solidFill>
              <a:schemeClr val="tx1"/>
            </a:solidFill>
            <a:prstDash val="solid"/>
            <a:round/>
            <a:headEnd type="none" w="med" len="med"/>
            <a:tailEnd type="none" w="med" len="med"/>
          </a:ln>
          <a:effectLst/>
          <a:extLst/>
        </p:spPr>
        <p:txBody>
          <a:bodyPr wrap="none" anchor="ctr"/>
          <a:lstStyle/>
          <a:p>
            <a:pPr>
              <a:defRPr/>
            </a:pPr>
            <a:endParaRPr lang="en-US" dirty="0">
              <a:latin typeface="Times New Roman" panose="02020603050405020304" pitchFamily="18" charset="0"/>
              <a:cs typeface="Times New Roman" panose="02020603050405020304" pitchFamily="18" charset="0"/>
            </a:endParaRPr>
          </a:p>
        </p:txBody>
      </p:sp>
      <p:sp>
        <p:nvSpPr>
          <p:cNvPr id="14352" name="TextBox 19"/>
          <p:cNvSpPr txBox="1">
            <a:spLocks noChangeArrowheads="1"/>
          </p:cNvSpPr>
          <p:nvPr/>
        </p:nvSpPr>
        <p:spPr bwMode="auto">
          <a:xfrm>
            <a:off x="1257300" y="464185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400">
                <a:solidFill>
                  <a:schemeClr val="tx1"/>
                </a:solidFill>
                <a:latin typeface="Times New Roman" pitchFamily="18" charset="0"/>
                <a:cs typeface="Times New Roman" pitchFamily="18" charset="0"/>
              </a:rPr>
              <a:t>IND</a:t>
            </a:r>
          </a:p>
          <a:p>
            <a:pPr algn="ctr" eaLnBrk="1" hangingPunct="1">
              <a:spcBef>
                <a:spcPct val="0"/>
              </a:spcBef>
              <a:buFontTx/>
              <a:buNone/>
            </a:pPr>
            <a:r>
              <a:rPr lang="en-US" altLang="en-US" sz="1400">
                <a:solidFill>
                  <a:schemeClr val="tx1"/>
                </a:solidFill>
                <a:latin typeface="Times New Roman" pitchFamily="18" charset="0"/>
                <a:cs typeface="Times New Roman" pitchFamily="18" charset="0"/>
              </a:rPr>
              <a:t>Submission</a:t>
            </a:r>
          </a:p>
        </p:txBody>
      </p:sp>
      <p:sp>
        <p:nvSpPr>
          <p:cNvPr id="14353" name="TextBox 20"/>
          <p:cNvSpPr txBox="1">
            <a:spLocks noChangeArrowheads="1"/>
          </p:cNvSpPr>
          <p:nvPr/>
        </p:nvSpPr>
        <p:spPr bwMode="auto">
          <a:xfrm>
            <a:off x="2209800" y="4794250"/>
            <a:ext cx="1371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400">
                <a:solidFill>
                  <a:schemeClr val="tx1"/>
                </a:solidFill>
                <a:latin typeface="Times New Roman" pitchFamily="18" charset="0"/>
                <a:cs typeface="Times New Roman" pitchFamily="18" charset="0"/>
              </a:rPr>
              <a:t>Dose Exploration / Prelim Activity</a:t>
            </a:r>
          </a:p>
        </p:txBody>
      </p:sp>
      <p:sp>
        <p:nvSpPr>
          <p:cNvPr id="14354" name="TextBox 21"/>
          <p:cNvSpPr txBox="1">
            <a:spLocks noChangeArrowheads="1"/>
          </p:cNvSpPr>
          <p:nvPr/>
        </p:nvSpPr>
        <p:spPr bwMode="auto">
          <a:xfrm>
            <a:off x="3505200" y="471805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400">
                <a:solidFill>
                  <a:schemeClr val="tx1"/>
                </a:solidFill>
                <a:latin typeface="Times New Roman" pitchFamily="18" charset="0"/>
                <a:cs typeface="Times New Roman" pitchFamily="18" charset="0"/>
              </a:rPr>
              <a:t>SPA</a:t>
            </a:r>
          </a:p>
        </p:txBody>
      </p:sp>
      <p:sp>
        <p:nvSpPr>
          <p:cNvPr id="14355" name="TextBox 22"/>
          <p:cNvSpPr txBox="1">
            <a:spLocks noChangeArrowheads="1"/>
          </p:cNvSpPr>
          <p:nvPr/>
        </p:nvSpPr>
        <p:spPr bwMode="auto">
          <a:xfrm>
            <a:off x="4038600" y="494665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400" dirty="0">
                <a:solidFill>
                  <a:schemeClr val="tx1"/>
                </a:solidFill>
                <a:latin typeface="Times New Roman" pitchFamily="18" charset="0"/>
                <a:cs typeface="Times New Roman" pitchFamily="18" charset="0"/>
              </a:rPr>
              <a:t>Efficacy and Safety Data</a:t>
            </a:r>
          </a:p>
        </p:txBody>
      </p:sp>
      <p:sp>
        <p:nvSpPr>
          <p:cNvPr id="14356" name="TextBox 23"/>
          <p:cNvSpPr txBox="1">
            <a:spLocks noChangeArrowheads="1"/>
          </p:cNvSpPr>
          <p:nvPr/>
        </p:nvSpPr>
        <p:spPr bwMode="auto">
          <a:xfrm>
            <a:off x="5562600" y="4718050"/>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400">
                <a:solidFill>
                  <a:schemeClr val="tx1"/>
                </a:solidFill>
                <a:latin typeface="Times New Roman" pitchFamily="18" charset="0"/>
                <a:cs typeface="Times New Roman" pitchFamily="18" charset="0"/>
              </a:rPr>
              <a:t>FDA Review</a:t>
            </a:r>
          </a:p>
        </p:txBody>
      </p:sp>
      <p:sp>
        <p:nvSpPr>
          <p:cNvPr id="14357" name="TextBox 24"/>
          <p:cNvSpPr txBox="1">
            <a:spLocks noChangeArrowheads="1"/>
          </p:cNvSpPr>
          <p:nvPr/>
        </p:nvSpPr>
        <p:spPr bwMode="auto">
          <a:xfrm>
            <a:off x="4876800" y="2593975"/>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400" b="1">
                <a:solidFill>
                  <a:schemeClr val="tx1"/>
                </a:solidFill>
                <a:latin typeface="Times New Roman" pitchFamily="18" charset="0"/>
                <a:cs typeface="Times New Roman" pitchFamily="18" charset="0"/>
              </a:rPr>
              <a:t>Priority Review</a:t>
            </a:r>
          </a:p>
        </p:txBody>
      </p:sp>
      <p:sp>
        <p:nvSpPr>
          <p:cNvPr id="14358" name="TextBox 25"/>
          <p:cNvSpPr txBox="1">
            <a:spLocks noChangeArrowheads="1"/>
          </p:cNvSpPr>
          <p:nvPr/>
        </p:nvSpPr>
        <p:spPr bwMode="auto">
          <a:xfrm>
            <a:off x="2476500" y="2593975"/>
            <a:ext cx="163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400" b="1">
                <a:solidFill>
                  <a:schemeClr val="tx1"/>
                </a:solidFill>
                <a:latin typeface="Times New Roman" pitchFamily="18" charset="0"/>
                <a:cs typeface="Times New Roman" pitchFamily="18" charset="0"/>
              </a:rPr>
              <a:t>Breakthrough Therapy</a:t>
            </a:r>
          </a:p>
        </p:txBody>
      </p:sp>
      <p:sp>
        <p:nvSpPr>
          <p:cNvPr id="14359" name="TextBox 26"/>
          <p:cNvSpPr txBox="1">
            <a:spLocks noChangeArrowheads="1"/>
          </p:cNvSpPr>
          <p:nvPr/>
        </p:nvSpPr>
        <p:spPr bwMode="auto">
          <a:xfrm>
            <a:off x="381000" y="265747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400" b="1">
                <a:solidFill>
                  <a:schemeClr val="tx1"/>
                </a:solidFill>
                <a:latin typeface="Times New Roman" pitchFamily="18" charset="0"/>
                <a:cs typeface="Times New Roman" pitchFamily="18" charset="0"/>
              </a:rPr>
              <a:t>Fast Track</a:t>
            </a:r>
          </a:p>
        </p:txBody>
      </p:sp>
      <p:sp>
        <p:nvSpPr>
          <p:cNvPr id="19" name="5-Point Star 18"/>
          <p:cNvSpPr/>
          <p:nvPr/>
        </p:nvSpPr>
        <p:spPr bwMode="auto">
          <a:xfrm>
            <a:off x="6604000" y="1822450"/>
            <a:ext cx="2159000" cy="1828800"/>
          </a:xfrm>
          <a:prstGeom prst="star5">
            <a:avLst/>
          </a:prstGeom>
          <a:solidFill>
            <a:srgbClr val="00B0F0"/>
          </a:solidFill>
          <a:ln w="9525" cap="flat" cmpd="sng" algn="ctr">
            <a:solidFill>
              <a:schemeClr val="tx1"/>
            </a:solidFill>
            <a:prstDash val="solid"/>
            <a:round/>
            <a:headEnd type="none" w="med" len="med"/>
            <a:tailEnd type="none" w="med" len="med"/>
          </a:ln>
          <a:effectLst/>
          <a:extLst/>
        </p:spPr>
        <p:txBody>
          <a:bodyPr wrap="none" anchor="ctr"/>
          <a:lstStyle/>
          <a:p>
            <a:pPr>
              <a:defRPr/>
            </a:pPr>
            <a:endParaRPr lang="en-US" dirty="0">
              <a:latin typeface="Times New Roman" panose="02020603050405020304" pitchFamily="18" charset="0"/>
              <a:cs typeface="Times New Roman" panose="02020603050405020304" pitchFamily="18" charset="0"/>
            </a:endParaRPr>
          </a:p>
        </p:txBody>
      </p:sp>
      <p:sp>
        <p:nvSpPr>
          <p:cNvPr id="14361" name="TextBox 27"/>
          <p:cNvSpPr txBox="1">
            <a:spLocks noChangeArrowheads="1"/>
          </p:cNvSpPr>
          <p:nvPr/>
        </p:nvSpPr>
        <p:spPr bwMode="auto">
          <a:xfrm>
            <a:off x="7010400" y="2517775"/>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algn="ctr" eaLnBrk="1" hangingPunct="1">
              <a:spcBef>
                <a:spcPct val="0"/>
              </a:spcBef>
              <a:buFontTx/>
              <a:buNone/>
            </a:pPr>
            <a:r>
              <a:rPr lang="en-US" altLang="en-US" sz="1400" b="1">
                <a:solidFill>
                  <a:schemeClr val="tx1"/>
                </a:solidFill>
                <a:latin typeface="Times New Roman" pitchFamily="18" charset="0"/>
                <a:cs typeface="Times New Roman" pitchFamily="18" charset="0"/>
              </a:rPr>
              <a:t>Accelerated Approval</a:t>
            </a:r>
          </a:p>
        </p:txBody>
      </p:sp>
    </p:spTree>
    <p:extLst>
      <p:ext uri="{BB962C8B-B14F-4D97-AF65-F5344CB8AC3E}">
        <p14:creationId xmlns:p14="http://schemas.microsoft.com/office/powerpoint/2010/main" val="1569051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What is breakthrough therapy designation?</a:t>
            </a:r>
            <a:endParaRPr lang="en-US" sz="2800" b="1" dirty="0"/>
          </a:p>
        </p:txBody>
      </p:sp>
      <p:sp>
        <p:nvSpPr>
          <p:cNvPr id="3" name="Content Placeholder 2"/>
          <p:cNvSpPr>
            <a:spLocks noGrp="1"/>
          </p:cNvSpPr>
          <p:nvPr>
            <p:ph idx="1"/>
          </p:nvPr>
        </p:nvSpPr>
        <p:spPr/>
        <p:txBody>
          <a:bodyPr>
            <a:normAutofit lnSpcReduction="10000"/>
          </a:bodyPr>
          <a:lstStyle/>
          <a:p>
            <a:r>
              <a:rPr lang="en-US" dirty="0" smtClean="0"/>
              <a:t>For a drug which is intended alone or in combination to treat a </a:t>
            </a:r>
            <a:r>
              <a:rPr lang="en-US" b="1" dirty="0" smtClean="0">
                <a:solidFill>
                  <a:srgbClr val="FF0000"/>
                </a:solidFill>
              </a:rPr>
              <a:t>serious or life threatening disease</a:t>
            </a:r>
            <a:r>
              <a:rPr lang="en-US" dirty="0" smtClean="0"/>
              <a:t> and preliminary clinical evidence indicates that the drug may </a:t>
            </a:r>
            <a:r>
              <a:rPr lang="en-US" b="1" dirty="0" smtClean="0">
                <a:solidFill>
                  <a:srgbClr val="FF0000"/>
                </a:solidFill>
              </a:rPr>
              <a:t>demonstrate substantial improvement over existing therapies</a:t>
            </a:r>
          </a:p>
          <a:p>
            <a:r>
              <a:rPr lang="en-US" dirty="0" smtClean="0"/>
              <a:t>For transformative, </a:t>
            </a:r>
            <a:r>
              <a:rPr lang="en-US" b="1" dirty="0" smtClean="0">
                <a:solidFill>
                  <a:srgbClr val="FF0000"/>
                </a:solidFill>
              </a:rPr>
              <a:t>“knock your socks off” </a:t>
            </a:r>
            <a:r>
              <a:rPr lang="en-US" dirty="0" smtClean="0"/>
              <a:t>treatments</a:t>
            </a:r>
          </a:p>
          <a:p>
            <a:r>
              <a:rPr lang="en-US" b="1" dirty="0" smtClean="0">
                <a:solidFill>
                  <a:srgbClr val="FF0000"/>
                </a:solidFill>
              </a:rPr>
              <a:t>“All hands on deck” </a:t>
            </a:r>
            <a:r>
              <a:rPr lang="en-US" dirty="0" smtClean="0"/>
              <a:t>approach  </a:t>
            </a:r>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7</a:t>
            </a:fld>
            <a:endParaRPr lang="en-US" dirty="0"/>
          </a:p>
        </p:txBody>
      </p:sp>
    </p:spTree>
    <p:extLst>
      <p:ext uri="{BB962C8B-B14F-4D97-AF65-F5344CB8AC3E}">
        <p14:creationId xmlns:p14="http://schemas.microsoft.com/office/powerpoint/2010/main" val="317463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0"/>
            <a:ext cx="8305800" cy="914400"/>
          </a:xfrm>
        </p:spPr>
        <p:txBody>
          <a:bodyPr>
            <a:normAutofit/>
          </a:bodyPr>
          <a:lstStyle/>
          <a:p>
            <a:pPr eaLnBrk="1" hangingPunct="1"/>
            <a:r>
              <a:rPr lang="en-US" altLang="en-US" sz="3200" dirty="0" smtClean="0"/>
              <a:t>Approval Pathways for Drugs and Biologics</a:t>
            </a:r>
          </a:p>
        </p:txBody>
      </p:sp>
      <p:sp>
        <p:nvSpPr>
          <p:cNvPr id="9220" name="Slide Number Placeholder 5"/>
          <p:cNvSpPr>
            <a:spLocks noGrp="1"/>
          </p:cNvSpPr>
          <p:nvPr>
            <p:ph type="sldNum" sz="quarter" idx="11"/>
          </p:nvPr>
        </p:nvSpPr>
        <p:spPr>
          <a:xfrm>
            <a:off x="6553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fld id="{78DCED2A-95AD-4BDE-AA3F-E6AF7ABFA44F}" type="slidenum">
              <a:rPr lang="en-US" altLang="en-US" sz="1200" smtClean="0"/>
              <a:pPr eaLnBrk="1" hangingPunct="1">
                <a:spcBef>
                  <a:spcPct val="0"/>
                </a:spcBef>
                <a:buFontTx/>
                <a:buNone/>
                <a:defRPr/>
              </a:pPr>
              <a:t>8</a:t>
            </a:fld>
            <a:endParaRPr lang="en-US" altLang="en-US" sz="1200" dirty="0" smtClean="0"/>
          </a:p>
        </p:txBody>
      </p:sp>
      <p:pic>
        <p:nvPicPr>
          <p:cNvPr id="163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6756" y="2019895"/>
            <a:ext cx="295304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2539" y="929041"/>
            <a:ext cx="2351649" cy="461665"/>
          </a:xfrm>
          <a:prstGeom prst="rect">
            <a:avLst/>
          </a:prstGeom>
          <a:noFill/>
        </p:spPr>
        <p:txBody>
          <a:bodyPr wrap="square" rtlCol="0">
            <a:spAutoFit/>
          </a:bodyPr>
          <a:lstStyle/>
          <a:p>
            <a:r>
              <a:rPr lang="en-US" sz="2400" dirty="0" smtClean="0">
                <a:solidFill>
                  <a:srgbClr val="FF0000"/>
                </a:solidFill>
              </a:rPr>
              <a:t>Regular Approval</a:t>
            </a:r>
            <a:endParaRPr lang="en-US" sz="2400" dirty="0">
              <a:solidFill>
                <a:srgbClr val="FF0000"/>
              </a:solidFill>
            </a:endParaRPr>
          </a:p>
        </p:txBody>
      </p:sp>
      <p:sp>
        <p:nvSpPr>
          <p:cNvPr id="8" name="TextBox 7"/>
          <p:cNvSpPr txBox="1"/>
          <p:nvPr/>
        </p:nvSpPr>
        <p:spPr>
          <a:xfrm>
            <a:off x="6217920" y="914400"/>
            <a:ext cx="2926080" cy="461665"/>
          </a:xfrm>
          <a:prstGeom prst="rect">
            <a:avLst/>
          </a:prstGeom>
          <a:noFill/>
        </p:spPr>
        <p:txBody>
          <a:bodyPr wrap="square" rtlCol="0">
            <a:spAutoFit/>
          </a:bodyPr>
          <a:lstStyle/>
          <a:p>
            <a:r>
              <a:rPr lang="en-US" sz="2400" dirty="0" smtClean="0">
                <a:solidFill>
                  <a:schemeClr val="tx2"/>
                </a:solidFill>
              </a:rPr>
              <a:t>Accelerated</a:t>
            </a:r>
            <a:r>
              <a:rPr lang="en-US" dirty="0" smtClean="0">
                <a:solidFill>
                  <a:schemeClr val="tx2"/>
                </a:solidFill>
              </a:rPr>
              <a:t> </a:t>
            </a:r>
            <a:r>
              <a:rPr lang="en-US" sz="2400" dirty="0" smtClean="0">
                <a:solidFill>
                  <a:schemeClr val="tx2"/>
                </a:solidFill>
              </a:rPr>
              <a:t>Approval</a:t>
            </a:r>
            <a:endParaRPr lang="en-US" sz="2400" dirty="0">
              <a:solidFill>
                <a:schemeClr val="tx2"/>
              </a:solidFill>
            </a:endParaRPr>
          </a:p>
        </p:txBody>
      </p:sp>
      <p:sp>
        <p:nvSpPr>
          <p:cNvPr id="2" name="TextBox 1"/>
          <p:cNvSpPr txBox="1"/>
          <p:nvPr/>
        </p:nvSpPr>
        <p:spPr>
          <a:xfrm>
            <a:off x="112540" y="1580371"/>
            <a:ext cx="2351649" cy="4093428"/>
          </a:xfrm>
          <a:prstGeom prst="rect">
            <a:avLst/>
          </a:prstGeom>
          <a:noFill/>
        </p:spPr>
        <p:txBody>
          <a:bodyPr wrap="square" rtlCol="0">
            <a:spAutoFit/>
          </a:bodyPr>
          <a:lstStyle/>
          <a:p>
            <a:r>
              <a:rPr lang="en-US" sz="2000" b="1" dirty="0" smtClean="0"/>
              <a:t>Substantial evidence </a:t>
            </a:r>
            <a:r>
              <a:rPr lang="en-US" sz="2000" dirty="0" smtClean="0"/>
              <a:t>from </a:t>
            </a:r>
            <a:r>
              <a:rPr lang="en-US" sz="2000" b="1" dirty="0" smtClean="0"/>
              <a:t>adequate and well controlled trial</a:t>
            </a:r>
            <a:r>
              <a:rPr lang="en-US" sz="2000" dirty="0" smtClean="0"/>
              <a:t>(s)</a:t>
            </a:r>
          </a:p>
          <a:p>
            <a:endParaRPr lang="en-US" sz="2000" dirty="0" smtClean="0"/>
          </a:p>
          <a:p>
            <a:endParaRPr lang="en-US" sz="2000" dirty="0"/>
          </a:p>
          <a:p>
            <a:r>
              <a:rPr lang="en-US" sz="2000" dirty="0" smtClean="0"/>
              <a:t>Based on improvement in a </a:t>
            </a:r>
            <a:r>
              <a:rPr lang="en-US" sz="2000" b="1" dirty="0" smtClean="0"/>
              <a:t>direct measure of clinical benefit</a:t>
            </a:r>
            <a:r>
              <a:rPr lang="en-US" sz="2000" dirty="0" smtClean="0"/>
              <a:t>:</a:t>
            </a:r>
          </a:p>
          <a:p>
            <a:r>
              <a:rPr lang="en-US" sz="2000" b="1" dirty="0" smtClean="0">
                <a:solidFill>
                  <a:srgbClr val="FF0000"/>
                </a:solidFill>
              </a:rPr>
              <a:t>Longer life, better life, or established surrogate</a:t>
            </a:r>
            <a:endParaRPr lang="en-US" sz="2000" b="1" dirty="0">
              <a:solidFill>
                <a:srgbClr val="FF0000"/>
              </a:solidFill>
            </a:endParaRPr>
          </a:p>
        </p:txBody>
      </p:sp>
      <p:sp>
        <p:nvSpPr>
          <p:cNvPr id="9" name="TextBox 8"/>
          <p:cNvSpPr txBox="1"/>
          <p:nvPr/>
        </p:nvSpPr>
        <p:spPr>
          <a:xfrm>
            <a:off x="6487551" y="1580371"/>
            <a:ext cx="2351649" cy="4708981"/>
          </a:xfrm>
          <a:prstGeom prst="rect">
            <a:avLst/>
          </a:prstGeom>
          <a:noFill/>
        </p:spPr>
        <p:txBody>
          <a:bodyPr wrap="square" rtlCol="0">
            <a:spAutoFit/>
          </a:bodyPr>
          <a:lstStyle/>
          <a:p>
            <a:r>
              <a:rPr lang="en-US" sz="2000" b="1" dirty="0" smtClean="0"/>
              <a:t>Not </a:t>
            </a:r>
            <a:r>
              <a:rPr lang="en-US" sz="2000" dirty="0" smtClean="0"/>
              <a:t>a lowering of the evidence standards</a:t>
            </a:r>
          </a:p>
          <a:p>
            <a:endParaRPr lang="en-US" sz="2000" dirty="0" smtClean="0"/>
          </a:p>
          <a:p>
            <a:r>
              <a:rPr lang="en-US" sz="2000" dirty="0" smtClean="0"/>
              <a:t>Based on improvement in </a:t>
            </a:r>
            <a:r>
              <a:rPr lang="en-US" sz="2000" b="1" dirty="0" smtClean="0">
                <a:solidFill>
                  <a:schemeClr val="tx2"/>
                </a:solidFill>
              </a:rPr>
              <a:t>surrogate endpoint reasonably likely to predict clinical benefit </a:t>
            </a:r>
            <a:r>
              <a:rPr lang="en-US" sz="2000" dirty="0" smtClean="0"/>
              <a:t>over available therapy</a:t>
            </a:r>
          </a:p>
          <a:p>
            <a:endParaRPr lang="en-US" sz="2000" b="1" dirty="0">
              <a:solidFill>
                <a:schemeClr val="tx2"/>
              </a:solidFill>
            </a:endParaRPr>
          </a:p>
          <a:p>
            <a:r>
              <a:rPr lang="en-US" sz="2000" b="1" dirty="0" smtClean="0">
                <a:solidFill>
                  <a:schemeClr val="tx2"/>
                </a:solidFill>
              </a:rPr>
              <a:t>Need post-marketing studies to confirm benefit</a:t>
            </a:r>
            <a:endParaRPr lang="en-US" sz="2000" b="1" dirty="0">
              <a:solidFill>
                <a:schemeClr val="tx2"/>
              </a:solidFill>
            </a:endParaRPr>
          </a:p>
        </p:txBody>
      </p:sp>
    </p:spTree>
    <p:extLst>
      <p:ext uri="{BB962C8B-B14F-4D97-AF65-F5344CB8AC3E}">
        <p14:creationId xmlns:p14="http://schemas.microsoft.com/office/powerpoint/2010/main" val="365417156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Lung Cancer approvals in the last 20 years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104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5329</TotalTime>
  <Words>1446</Words>
  <Application>Microsoft Office PowerPoint</Application>
  <PresentationFormat>On-screen Show (4:3)</PresentationFormat>
  <Paragraphs>264</Paragraphs>
  <Slides>23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Papyrus</vt:lpstr>
      <vt:lpstr>Segoe UI</vt:lpstr>
      <vt:lpstr>Segoe UI Semibold</vt:lpstr>
      <vt:lpstr>Times New Roman</vt:lpstr>
      <vt:lpstr>Wingdings</vt:lpstr>
      <vt:lpstr>Office Theme</vt:lpstr>
      <vt:lpstr>PowerPoint Presentation</vt:lpstr>
      <vt:lpstr>PowerPoint Presentation</vt:lpstr>
      <vt:lpstr>Outline of presentation</vt:lpstr>
      <vt:lpstr>FDA and expedited programs</vt:lpstr>
      <vt:lpstr>A (highly condensed)  FDA timeline</vt:lpstr>
      <vt:lpstr>FDA Expedited Programs</vt:lpstr>
      <vt:lpstr>What is breakthrough therapy designation?</vt:lpstr>
      <vt:lpstr>Approval Pathways for Drugs and Biologics</vt:lpstr>
      <vt:lpstr>Lung Cancer approvals in the last 20 years</vt:lpstr>
      <vt:lpstr>FDA approvals (not targeted/ molecularly enriched) for drugs to treat patients with advanced NSCLC in the last 20 years</vt:lpstr>
      <vt:lpstr>FDA approvals for advanced NSCLC for targeted therapies in molecularly enriched populations</vt:lpstr>
      <vt:lpstr>Example of expedited program: ceritinib</vt:lpstr>
      <vt:lpstr>Novel Trial Designs and Endpoints</vt:lpstr>
      <vt:lpstr>Randomized Study </vt:lpstr>
      <vt:lpstr>Pros and Cons of single arm trials</vt:lpstr>
      <vt:lpstr>FDA meta-analysis 14 trials of &gt;12,000 patients: Response rate correlated with progression free survival</vt:lpstr>
      <vt:lpstr>Master Protocol: Umbrella vs. Basket Trial</vt:lpstr>
      <vt:lpstr>Umbrella Trial: Lung MAP Squamous 2nd Line</vt:lpstr>
      <vt:lpstr>Efforts to involve patients</vt:lpstr>
      <vt:lpstr>FDA Patient Focused Drug Development meeting: June 28, 2013</vt:lpstr>
      <vt:lpstr>Need better Patient Reported Outcomes (PRO) to capture the clinical benefit of a response</vt:lpstr>
      <vt:lpstr>Parting thoughts</vt:lpstr>
      <vt:lpstr>Thank you</vt:lpstr>
    </vt:vector>
  </TitlesOfParts>
  <Company>Go West Health Care Consulting,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Howard West</dc:creator>
  <cp:lastModifiedBy>Carlea</cp:lastModifiedBy>
  <cp:revision>97</cp:revision>
  <dcterms:created xsi:type="dcterms:W3CDTF">2012-12-02T20:25:22Z</dcterms:created>
  <dcterms:modified xsi:type="dcterms:W3CDTF">2014-09-02T21:29:01Z</dcterms:modified>
</cp:coreProperties>
</file>