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0" r:id="rId8"/>
    <p:sldMasterId id="2147483763" r:id="rId9"/>
    <p:sldMasterId id="2147483776" r:id="rId10"/>
    <p:sldMasterId id="2147483788" r:id="rId11"/>
    <p:sldMasterId id="2147483800" r:id="rId12"/>
  </p:sldMasterIdLst>
  <p:notesMasterIdLst>
    <p:notesMasterId r:id="rId43"/>
  </p:notesMasterIdLst>
  <p:sldIdLst>
    <p:sldId id="289" r:id="rId13"/>
    <p:sldId id="268" r:id="rId14"/>
    <p:sldId id="269" r:id="rId15"/>
    <p:sldId id="274" r:id="rId16"/>
    <p:sldId id="276" r:id="rId17"/>
    <p:sldId id="275" r:id="rId18"/>
    <p:sldId id="277" r:id="rId19"/>
    <p:sldId id="271" r:id="rId20"/>
    <p:sldId id="270" r:id="rId21"/>
    <p:sldId id="259" r:id="rId22"/>
    <p:sldId id="273" r:id="rId23"/>
    <p:sldId id="258" r:id="rId24"/>
    <p:sldId id="272" r:id="rId25"/>
    <p:sldId id="260" r:id="rId26"/>
    <p:sldId id="261" r:id="rId27"/>
    <p:sldId id="262" r:id="rId28"/>
    <p:sldId id="281" r:id="rId29"/>
    <p:sldId id="263" r:id="rId30"/>
    <p:sldId id="264" r:id="rId31"/>
    <p:sldId id="265" r:id="rId32"/>
    <p:sldId id="282" r:id="rId33"/>
    <p:sldId id="266" r:id="rId34"/>
    <p:sldId id="267" r:id="rId35"/>
    <p:sldId id="280" r:id="rId36"/>
    <p:sldId id="283" r:id="rId37"/>
    <p:sldId id="284" r:id="rId38"/>
    <p:sldId id="285" r:id="rId39"/>
    <p:sldId id="286" r:id="rId40"/>
    <p:sldId id="287" r:id="rId41"/>
    <p:sldId id="28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478464325308362"/>
          <c:y val="2.8127851492110768E-2"/>
          <c:w val="0.58446997469716289"/>
          <c:h val="0.82316887606928013"/>
        </c:manualLayout>
      </c:layout>
      <c:barChart>
        <c:barDir val="col"/>
        <c:grouping val="stacked"/>
        <c:varyColors val="0"/>
        <c:ser>
          <c:idx val="6"/>
          <c:order val="0"/>
          <c:tx>
            <c:strRef>
              <c:f>Sheet1!$F$21</c:f>
              <c:strCache>
                <c:ptCount val="1"/>
                <c:pt idx="0">
                  <c:v>No AE</c:v>
                </c:pt>
              </c:strCache>
            </c:strRef>
          </c:tx>
          <c:invertIfNegative val="0"/>
          <c:val>
            <c:numRef>
              <c:f>Sheet1!$G$21:$K$21</c:f>
              <c:numCache>
                <c:formatCode>0.00%</c:formatCode>
                <c:ptCount val="5"/>
                <c:pt idx="0" formatCode="0%">
                  <c:v>0</c:v>
                </c:pt>
                <c:pt idx="1">
                  <c:v>8.7000000000000022E-2</c:v>
                </c:pt>
                <c:pt idx="2">
                  <c:v>0.12100000000000002</c:v>
                </c:pt>
                <c:pt idx="3" formatCode="0%">
                  <c:v>5.0000000000000037E-2</c:v>
                </c:pt>
                <c:pt idx="4" formatCode="General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Sheet1!$F$23</c:f>
              <c:strCache>
                <c:ptCount val="1"/>
                <c:pt idx="0">
                  <c:v>Grade 1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Sheet1!$G$20:$K$20</c:f>
              <c:strCache>
                <c:ptCount val="5"/>
                <c:pt idx="0">
                  <c:v>20 mg</c:v>
                </c:pt>
                <c:pt idx="1">
                  <c:v>40 mg</c:v>
                </c:pt>
                <c:pt idx="2">
                  <c:v>80 mg </c:v>
                </c:pt>
                <c:pt idx="3">
                  <c:v>160 mg</c:v>
                </c:pt>
                <c:pt idx="4">
                  <c:v>240 mg</c:v>
                </c:pt>
              </c:strCache>
            </c:strRef>
          </c:cat>
          <c:val>
            <c:numRef>
              <c:f>Sheet1!$G$23:$K$23</c:f>
              <c:numCache>
                <c:formatCode>0.00%</c:formatCode>
                <c:ptCount val="5"/>
                <c:pt idx="0">
                  <c:v>0.52400000000000002</c:v>
                </c:pt>
                <c:pt idx="1">
                  <c:v>0.31600000000000045</c:v>
                </c:pt>
                <c:pt idx="2">
                  <c:v>0.35100000000000031</c:v>
                </c:pt>
                <c:pt idx="3">
                  <c:v>0.28300000000000008</c:v>
                </c:pt>
                <c:pt idx="4">
                  <c:v>0.2</c:v>
                </c:pt>
              </c:numCache>
            </c:numRef>
          </c:val>
        </c:ser>
        <c:ser>
          <c:idx val="1"/>
          <c:order val="2"/>
          <c:tx>
            <c:strRef>
              <c:f>Sheet1!$F$24</c:f>
              <c:strCache>
                <c:ptCount val="1"/>
                <c:pt idx="0">
                  <c:v>Grade 2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Sheet1!$G$20:$K$20</c:f>
              <c:strCache>
                <c:ptCount val="5"/>
                <c:pt idx="0">
                  <c:v>20 mg</c:v>
                </c:pt>
                <c:pt idx="1">
                  <c:v>40 mg</c:v>
                </c:pt>
                <c:pt idx="2">
                  <c:v>80 mg </c:v>
                </c:pt>
                <c:pt idx="3">
                  <c:v>160 mg</c:v>
                </c:pt>
                <c:pt idx="4">
                  <c:v>240 mg</c:v>
                </c:pt>
              </c:strCache>
            </c:strRef>
          </c:cat>
          <c:val>
            <c:numRef>
              <c:f>Sheet1!$G$24:$K$24</c:f>
              <c:numCache>
                <c:formatCode>0.00%</c:formatCode>
                <c:ptCount val="5"/>
                <c:pt idx="0">
                  <c:v>0.28600000000000031</c:v>
                </c:pt>
                <c:pt idx="1">
                  <c:v>0.31600000000000045</c:v>
                </c:pt>
                <c:pt idx="2">
                  <c:v>0.29700000000000032</c:v>
                </c:pt>
                <c:pt idx="3">
                  <c:v>0.41700000000000031</c:v>
                </c:pt>
                <c:pt idx="4">
                  <c:v>0.55000000000000004</c:v>
                </c:pt>
              </c:numCache>
            </c:numRef>
          </c:val>
        </c:ser>
        <c:ser>
          <c:idx val="2"/>
          <c:order val="3"/>
          <c:tx>
            <c:strRef>
              <c:f>Sheet1!$F$25</c:f>
              <c:strCache>
                <c:ptCount val="1"/>
                <c:pt idx="0">
                  <c:v>Grade 3 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Sheet1!$G$20:$K$20</c:f>
              <c:strCache>
                <c:ptCount val="5"/>
                <c:pt idx="0">
                  <c:v>20 mg</c:v>
                </c:pt>
                <c:pt idx="1">
                  <c:v>40 mg</c:v>
                </c:pt>
                <c:pt idx="2">
                  <c:v>80 mg </c:v>
                </c:pt>
                <c:pt idx="3">
                  <c:v>160 mg</c:v>
                </c:pt>
                <c:pt idx="4">
                  <c:v>240 mg</c:v>
                </c:pt>
              </c:strCache>
            </c:strRef>
          </c:cat>
          <c:val>
            <c:numRef>
              <c:f>Sheet1!$G$25:$K$25</c:f>
              <c:numCache>
                <c:formatCode>0.00%</c:formatCode>
                <c:ptCount val="5"/>
                <c:pt idx="0">
                  <c:v>0.14300000000000004</c:v>
                </c:pt>
                <c:pt idx="1">
                  <c:v>0.26300000000000001</c:v>
                </c:pt>
                <c:pt idx="2">
                  <c:v>0.18900000000000022</c:v>
                </c:pt>
                <c:pt idx="3">
                  <c:v>0.25</c:v>
                </c:pt>
                <c:pt idx="4">
                  <c:v>0.25</c:v>
                </c:pt>
              </c:numCache>
            </c:numRef>
          </c:val>
        </c:ser>
        <c:ser>
          <c:idx val="3"/>
          <c:order val="4"/>
          <c:tx>
            <c:strRef>
              <c:f>Sheet1!$F$26</c:f>
              <c:strCache>
                <c:ptCount val="1"/>
                <c:pt idx="0">
                  <c:v>Grade 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Sheet1!$G$20:$K$20</c:f>
              <c:strCache>
                <c:ptCount val="5"/>
                <c:pt idx="0">
                  <c:v>20 mg</c:v>
                </c:pt>
                <c:pt idx="1">
                  <c:v>40 mg</c:v>
                </c:pt>
                <c:pt idx="2">
                  <c:v>80 mg </c:v>
                </c:pt>
                <c:pt idx="3">
                  <c:v>160 mg</c:v>
                </c:pt>
                <c:pt idx="4">
                  <c:v>240 mg</c:v>
                </c:pt>
              </c:strCache>
            </c:strRef>
          </c:cat>
          <c:val>
            <c:numRef>
              <c:f>Sheet1!$G$26:$K$26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0.00%">
                  <c:v>1.4000000000000005E-2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5"/>
          <c:tx>
            <c:strRef>
              <c:f>Sheet1!$F$27</c:f>
              <c:strCache>
                <c:ptCount val="1"/>
                <c:pt idx="0">
                  <c:v>Grade 5 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Sheet1!$G$20:$K$20</c:f>
              <c:strCache>
                <c:ptCount val="5"/>
                <c:pt idx="0">
                  <c:v>20 mg</c:v>
                </c:pt>
                <c:pt idx="1">
                  <c:v>40 mg</c:v>
                </c:pt>
                <c:pt idx="2">
                  <c:v>80 mg </c:v>
                </c:pt>
                <c:pt idx="3">
                  <c:v>160 mg</c:v>
                </c:pt>
                <c:pt idx="4">
                  <c:v>240 mg</c:v>
                </c:pt>
              </c:strCache>
            </c:strRef>
          </c:cat>
          <c:val>
            <c:numRef>
              <c:f>Sheet1!$G$27:$K$27</c:f>
              <c:numCache>
                <c:formatCode>0.00%</c:formatCode>
                <c:ptCount val="5"/>
                <c:pt idx="0">
                  <c:v>4.8000000000000036E-2</c:v>
                </c:pt>
                <c:pt idx="1">
                  <c:v>1.8000000000000023E-2</c:v>
                </c:pt>
                <c:pt idx="2">
                  <c:v>1.4000000000000005E-2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ser>
          <c:idx val="5"/>
          <c:order val="6"/>
          <c:tx>
            <c:strRef>
              <c:f>Sheet1!$F$22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Sheet1!$G$20:$K$20</c:f>
              <c:strCache>
                <c:ptCount val="5"/>
                <c:pt idx="0">
                  <c:v>20 mg</c:v>
                </c:pt>
                <c:pt idx="1">
                  <c:v>40 mg</c:v>
                </c:pt>
                <c:pt idx="2">
                  <c:v>80 mg </c:v>
                </c:pt>
                <c:pt idx="3">
                  <c:v>160 mg</c:v>
                </c:pt>
                <c:pt idx="4">
                  <c:v>240 mg</c:v>
                </c:pt>
              </c:strCache>
            </c:strRef>
          </c:cat>
          <c:val>
            <c:numRef>
              <c:f>Sheet1!$G$22:$K$22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0.00%">
                  <c:v>1.4000000000000005E-2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13243408"/>
        <c:axId val="313244584"/>
      </c:barChart>
      <c:catAx>
        <c:axId val="31324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313244584"/>
        <c:crosses val="autoZero"/>
        <c:auto val="1"/>
        <c:lblAlgn val="ctr"/>
        <c:lblOffset val="100"/>
        <c:noMultiLvlLbl val="0"/>
      </c:catAx>
      <c:valAx>
        <c:axId val="313244584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1324340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7904986585253085E-2"/>
          <c:y val="6.8471485277084757E-2"/>
          <c:w val="0.13814066981219375"/>
          <c:h val="0.75734084561531256"/>
        </c:manualLayout>
      </c:layout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343687660302103E-2"/>
          <c:y val="3.4986595174262752E-2"/>
          <c:w val="0.83391144929910666"/>
          <c:h val="0.93002680965147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900 mg BID FB / 500 mg HBr</c:v>
                </c:pt>
              </c:strCache>
            </c:strRef>
          </c:tx>
          <c:spPr>
            <a:gradFill>
              <a:gsLst>
                <a:gs pos="0">
                  <a:srgbClr val="1E9BD6"/>
                </a:gs>
                <a:gs pos="100000">
                  <a:srgbClr val="91D6FF"/>
                </a:gs>
              </a:gsLst>
              <a:lin ang="16200000" scaled="0"/>
            </a:gradFill>
            <a:ln>
              <a:solidFill>
                <a:srgbClr val="2E91C0"/>
              </a:solidFill>
            </a:ln>
          </c:spPr>
          <c:invertIfNegative val="0"/>
          <c:cat>
            <c:numRef>
              <c:f>Sheet1!$A$2:$A$41</c:f>
              <c:numCache>
                <c:formatCode>General</c:formatCode>
                <c:ptCount val="40"/>
                <c:pt idx="0">
                  <c:v>42104</c:v>
                </c:pt>
                <c:pt idx="1">
                  <c:v>92201</c:v>
                </c:pt>
                <c:pt idx="2">
                  <c:v>32401</c:v>
                </c:pt>
                <c:pt idx="3">
                  <c:v>72403</c:v>
                </c:pt>
                <c:pt idx="4">
                  <c:v>42408</c:v>
                </c:pt>
                <c:pt idx="6">
                  <c:v>62301</c:v>
                </c:pt>
                <c:pt idx="7">
                  <c:v>52402</c:v>
                </c:pt>
                <c:pt idx="8">
                  <c:v>30003</c:v>
                </c:pt>
                <c:pt idx="11">
                  <c:v>12201</c:v>
                </c:pt>
                <c:pt idx="12">
                  <c:v>40004</c:v>
                </c:pt>
                <c:pt idx="13">
                  <c:v>32202</c:v>
                </c:pt>
                <c:pt idx="14">
                  <c:v>42410</c:v>
                </c:pt>
                <c:pt idx="15">
                  <c:v>42402</c:v>
                </c:pt>
                <c:pt idx="17">
                  <c:v>20001</c:v>
                </c:pt>
                <c:pt idx="18">
                  <c:v>41202</c:v>
                </c:pt>
                <c:pt idx="21">
                  <c:v>42407</c:v>
                </c:pt>
                <c:pt idx="23">
                  <c:v>30002</c:v>
                </c:pt>
                <c:pt idx="24">
                  <c:v>40003</c:v>
                </c:pt>
                <c:pt idx="25">
                  <c:v>42302</c:v>
                </c:pt>
                <c:pt idx="26">
                  <c:v>12301</c:v>
                </c:pt>
                <c:pt idx="27">
                  <c:v>42403</c:v>
                </c:pt>
                <c:pt idx="28">
                  <c:v>72401</c:v>
                </c:pt>
                <c:pt idx="29">
                  <c:v>22302</c:v>
                </c:pt>
                <c:pt idx="30">
                  <c:v>52401</c:v>
                </c:pt>
                <c:pt idx="31">
                  <c:v>22402</c:v>
                </c:pt>
                <c:pt idx="34">
                  <c:v>72402</c:v>
                </c:pt>
                <c:pt idx="35">
                  <c:v>61201</c:v>
                </c:pt>
                <c:pt idx="37">
                  <c:v>60004</c:v>
                </c:pt>
                <c:pt idx="38">
                  <c:v>42409</c:v>
                </c:pt>
                <c:pt idx="39">
                  <c:v>32101</c:v>
                </c:pt>
              </c:numCache>
            </c:num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41</c:v>
                </c:pt>
                <c:pt idx="7">
                  <c:v>-5</c:v>
                </c:pt>
                <c:pt idx="8">
                  <c:v>-6</c:v>
                </c:pt>
                <c:pt idx="12">
                  <c:v>-21</c:v>
                </c:pt>
                <c:pt idx="14">
                  <c:v>-23</c:v>
                </c:pt>
                <c:pt idx="17">
                  <c:v>-30</c:v>
                </c:pt>
                <c:pt idx="18">
                  <c:v>-31</c:v>
                </c:pt>
                <c:pt idx="21">
                  <c:v>-38</c:v>
                </c:pt>
                <c:pt idx="23">
                  <c:v>-39</c:v>
                </c:pt>
                <c:pt idx="24">
                  <c:v>-39</c:v>
                </c:pt>
                <c:pt idx="28">
                  <c:v>-48</c:v>
                </c:pt>
                <c:pt idx="35">
                  <c:v>-71</c:v>
                </c:pt>
                <c:pt idx="37">
                  <c:v>-77</c:v>
                </c:pt>
                <c:pt idx="39">
                  <c:v>-100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625 mg BID HBr</c:v>
                </c:pt>
              </c:strCache>
            </c:strRef>
          </c:tx>
          <c:spPr>
            <a:gradFill>
              <a:gsLst>
                <a:gs pos="0">
                  <a:srgbClr val="55B818"/>
                </a:gs>
                <a:gs pos="50000">
                  <a:srgbClr val="92EA5C"/>
                </a:gs>
              </a:gsLst>
              <a:lin ang="5400000" scaled="0"/>
            </a:gradFill>
            <a:ln>
              <a:solidFill>
                <a:srgbClr val="428F13"/>
              </a:solidFill>
            </a:ln>
          </c:spPr>
          <c:invertIfNegative val="0"/>
          <c:cat>
            <c:numRef>
              <c:f>Sheet1!$A$2:$A$41</c:f>
              <c:numCache>
                <c:formatCode>General</c:formatCode>
                <c:ptCount val="40"/>
                <c:pt idx="0">
                  <c:v>42104</c:v>
                </c:pt>
                <c:pt idx="1">
                  <c:v>92201</c:v>
                </c:pt>
                <c:pt idx="2">
                  <c:v>32401</c:v>
                </c:pt>
                <c:pt idx="3">
                  <c:v>72403</c:v>
                </c:pt>
                <c:pt idx="4">
                  <c:v>42408</c:v>
                </c:pt>
                <c:pt idx="6">
                  <c:v>62301</c:v>
                </c:pt>
                <c:pt idx="7">
                  <c:v>52402</c:v>
                </c:pt>
                <c:pt idx="8">
                  <c:v>30003</c:v>
                </c:pt>
                <c:pt idx="11">
                  <c:v>12201</c:v>
                </c:pt>
                <c:pt idx="12">
                  <c:v>40004</c:v>
                </c:pt>
                <c:pt idx="13">
                  <c:v>32202</c:v>
                </c:pt>
                <c:pt idx="14">
                  <c:v>42410</c:v>
                </c:pt>
                <c:pt idx="15">
                  <c:v>42402</c:v>
                </c:pt>
                <c:pt idx="17">
                  <c:v>20001</c:v>
                </c:pt>
                <c:pt idx="18">
                  <c:v>41202</c:v>
                </c:pt>
                <c:pt idx="21">
                  <c:v>42407</c:v>
                </c:pt>
                <c:pt idx="23">
                  <c:v>30002</c:v>
                </c:pt>
                <c:pt idx="24">
                  <c:v>40003</c:v>
                </c:pt>
                <c:pt idx="25">
                  <c:v>42302</c:v>
                </c:pt>
                <c:pt idx="26">
                  <c:v>12301</c:v>
                </c:pt>
                <c:pt idx="27">
                  <c:v>42403</c:v>
                </c:pt>
                <c:pt idx="28">
                  <c:v>72401</c:v>
                </c:pt>
                <c:pt idx="29">
                  <c:v>22302</c:v>
                </c:pt>
                <c:pt idx="30">
                  <c:v>52401</c:v>
                </c:pt>
                <c:pt idx="31">
                  <c:v>22402</c:v>
                </c:pt>
                <c:pt idx="34">
                  <c:v>72402</c:v>
                </c:pt>
                <c:pt idx="35">
                  <c:v>61201</c:v>
                </c:pt>
                <c:pt idx="37">
                  <c:v>60004</c:v>
                </c:pt>
                <c:pt idx="38">
                  <c:v>42409</c:v>
                </c:pt>
                <c:pt idx="39">
                  <c:v>32101</c:v>
                </c:pt>
              </c:numCache>
            </c:numRef>
          </c:cat>
          <c:val>
            <c:numRef>
              <c:f>Sheet1!$C$2:$C$41</c:f>
              <c:numCache>
                <c:formatCode>General</c:formatCode>
                <c:ptCount val="40"/>
                <c:pt idx="2">
                  <c:v>0.5</c:v>
                </c:pt>
                <c:pt idx="3">
                  <c:v>-1</c:v>
                </c:pt>
                <c:pt idx="4">
                  <c:v>-4</c:v>
                </c:pt>
                <c:pt idx="15">
                  <c:v>-25</c:v>
                </c:pt>
                <c:pt idx="27">
                  <c:v>-45</c:v>
                </c:pt>
                <c:pt idx="30">
                  <c:v>-58</c:v>
                </c:pt>
                <c:pt idx="31">
                  <c:v>-59</c:v>
                </c:pt>
                <c:pt idx="34">
                  <c:v>-70</c:v>
                </c:pt>
                <c:pt idx="38">
                  <c:v>-83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750 mg BID HBr</c:v>
                </c:pt>
              </c:strCache>
            </c:strRef>
          </c:tx>
          <c:spPr>
            <a:gradFill>
              <a:gsLst>
                <a:gs pos="0">
                  <a:srgbClr val="FFDC54"/>
                </a:gs>
                <a:gs pos="100000">
                  <a:srgbClr val="E6B500"/>
                </a:gs>
              </a:gsLst>
              <a:lin ang="5400000" scaled="0"/>
            </a:gradFill>
            <a:ln>
              <a:solidFill>
                <a:srgbClr val="D9C52A"/>
              </a:solidFill>
            </a:ln>
          </c:spPr>
          <c:invertIfNegative val="0"/>
          <c:cat>
            <c:numRef>
              <c:f>Sheet1!$A$2:$A$41</c:f>
              <c:numCache>
                <c:formatCode>General</c:formatCode>
                <c:ptCount val="40"/>
                <c:pt idx="0">
                  <c:v>42104</c:v>
                </c:pt>
                <c:pt idx="1">
                  <c:v>92201</c:v>
                </c:pt>
                <c:pt idx="2">
                  <c:v>32401</c:v>
                </c:pt>
                <c:pt idx="3">
                  <c:v>72403</c:v>
                </c:pt>
                <c:pt idx="4">
                  <c:v>42408</c:v>
                </c:pt>
                <c:pt idx="6">
                  <c:v>62301</c:v>
                </c:pt>
                <c:pt idx="7">
                  <c:v>52402</c:v>
                </c:pt>
                <c:pt idx="8">
                  <c:v>30003</c:v>
                </c:pt>
                <c:pt idx="11">
                  <c:v>12201</c:v>
                </c:pt>
                <c:pt idx="12">
                  <c:v>40004</c:v>
                </c:pt>
                <c:pt idx="13">
                  <c:v>32202</c:v>
                </c:pt>
                <c:pt idx="14">
                  <c:v>42410</c:v>
                </c:pt>
                <c:pt idx="15">
                  <c:v>42402</c:v>
                </c:pt>
                <c:pt idx="17">
                  <c:v>20001</c:v>
                </c:pt>
                <c:pt idx="18">
                  <c:v>41202</c:v>
                </c:pt>
                <c:pt idx="21">
                  <c:v>42407</c:v>
                </c:pt>
                <c:pt idx="23">
                  <c:v>30002</c:v>
                </c:pt>
                <c:pt idx="24">
                  <c:v>40003</c:v>
                </c:pt>
                <c:pt idx="25">
                  <c:v>42302</c:v>
                </c:pt>
                <c:pt idx="26">
                  <c:v>12301</c:v>
                </c:pt>
                <c:pt idx="27">
                  <c:v>42403</c:v>
                </c:pt>
                <c:pt idx="28">
                  <c:v>72401</c:v>
                </c:pt>
                <c:pt idx="29">
                  <c:v>22302</c:v>
                </c:pt>
                <c:pt idx="30">
                  <c:v>52401</c:v>
                </c:pt>
                <c:pt idx="31">
                  <c:v>22402</c:v>
                </c:pt>
                <c:pt idx="34">
                  <c:v>72402</c:v>
                </c:pt>
                <c:pt idx="35">
                  <c:v>61201</c:v>
                </c:pt>
                <c:pt idx="37">
                  <c:v>60004</c:v>
                </c:pt>
                <c:pt idx="38">
                  <c:v>42409</c:v>
                </c:pt>
                <c:pt idx="39">
                  <c:v>32101</c:v>
                </c:pt>
              </c:numCache>
            </c:numRef>
          </c:cat>
          <c:val>
            <c:numRef>
              <c:f>Sheet1!$D$2:$D$41</c:f>
              <c:numCache>
                <c:formatCode>General</c:formatCode>
                <c:ptCount val="40"/>
                <c:pt idx="1">
                  <c:v>3</c:v>
                </c:pt>
                <c:pt idx="5">
                  <c:v>-4</c:v>
                </c:pt>
                <c:pt idx="9">
                  <c:v>-12</c:v>
                </c:pt>
                <c:pt idx="10">
                  <c:v>-14</c:v>
                </c:pt>
                <c:pt idx="11">
                  <c:v>-15</c:v>
                </c:pt>
                <c:pt idx="13">
                  <c:v>-23</c:v>
                </c:pt>
                <c:pt idx="16">
                  <c:v>-27</c:v>
                </c:pt>
                <c:pt idx="19">
                  <c:v>-33</c:v>
                </c:pt>
                <c:pt idx="20">
                  <c:v>-35</c:v>
                </c:pt>
                <c:pt idx="22">
                  <c:v>-38</c:v>
                </c:pt>
                <c:pt idx="32">
                  <c:v>-59</c:v>
                </c:pt>
                <c:pt idx="33">
                  <c:v>-64</c:v>
                </c:pt>
                <c:pt idx="36">
                  <c:v>-71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1000 mg BID HBr</c:v>
                </c:pt>
              </c:strCache>
            </c:strRef>
          </c:tx>
          <c:spPr>
            <a:gradFill>
              <a:gsLst>
                <a:gs pos="100000">
                  <a:srgbClr val="FF3B3B"/>
                </a:gs>
                <a:gs pos="0">
                  <a:srgbClr val="C00000"/>
                </a:gs>
              </a:gsLst>
              <a:lin ang="5400000" scaled="0"/>
            </a:gradFill>
            <a:ln>
              <a:solidFill>
                <a:srgbClr val="B00000"/>
              </a:solidFill>
            </a:ln>
          </c:spPr>
          <c:invertIfNegative val="0"/>
          <c:cat>
            <c:numRef>
              <c:f>Sheet1!$A$2:$A$41</c:f>
              <c:numCache>
                <c:formatCode>General</c:formatCode>
                <c:ptCount val="40"/>
                <c:pt idx="0">
                  <c:v>42104</c:v>
                </c:pt>
                <c:pt idx="1">
                  <c:v>92201</c:v>
                </c:pt>
                <c:pt idx="2">
                  <c:v>32401</c:v>
                </c:pt>
                <c:pt idx="3">
                  <c:v>72403</c:v>
                </c:pt>
                <c:pt idx="4">
                  <c:v>42408</c:v>
                </c:pt>
                <c:pt idx="6">
                  <c:v>62301</c:v>
                </c:pt>
                <c:pt idx="7">
                  <c:v>52402</c:v>
                </c:pt>
                <c:pt idx="8">
                  <c:v>30003</c:v>
                </c:pt>
                <c:pt idx="11">
                  <c:v>12201</c:v>
                </c:pt>
                <c:pt idx="12">
                  <c:v>40004</c:v>
                </c:pt>
                <c:pt idx="13">
                  <c:v>32202</c:v>
                </c:pt>
                <c:pt idx="14">
                  <c:v>42410</c:v>
                </c:pt>
                <c:pt idx="15">
                  <c:v>42402</c:v>
                </c:pt>
                <c:pt idx="17">
                  <c:v>20001</c:v>
                </c:pt>
                <c:pt idx="18">
                  <c:v>41202</c:v>
                </c:pt>
                <c:pt idx="21">
                  <c:v>42407</c:v>
                </c:pt>
                <c:pt idx="23">
                  <c:v>30002</c:v>
                </c:pt>
                <c:pt idx="24">
                  <c:v>40003</c:v>
                </c:pt>
                <c:pt idx="25">
                  <c:v>42302</c:v>
                </c:pt>
                <c:pt idx="26">
                  <c:v>12301</c:v>
                </c:pt>
                <c:pt idx="27">
                  <c:v>42403</c:v>
                </c:pt>
                <c:pt idx="28">
                  <c:v>72401</c:v>
                </c:pt>
                <c:pt idx="29">
                  <c:v>22302</c:v>
                </c:pt>
                <c:pt idx="30">
                  <c:v>52401</c:v>
                </c:pt>
                <c:pt idx="31">
                  <c:v>22402</c:v>
                </c:pt>
                <c:pt idx="34">
                  <c:v>72402</c:v>
                </c:pt>
                <c:pt idx="35">
                  <c:v>61201</c:v>
                </c:pt>
                <c:pt idx="37">
                  <c:v>60004</c:v>
                </c:pt>
                <c:pt idx="38">
                  <c:v>42409</c:v>
                </c:pt>
                <c:pt idx="39">
                  <c:v>32101</c:v>
                </c:pt>
              </c:numCache>
            </c:numRef>
          </c:cat>
          <c:val>
            <c:numRef>
              <c:f>Sheet1!$E$2:$E$41</c:f>
              <c:numCache>
                <c:formatCode>General</c:formatCode>
                <c:ptCount val="40"/>
                <c:pt idx="6">
                  <c:v>-4</c:v>
                </c:pt>
                <c:pt idx="25">
                  <c:v>-39</c:v>
                </c:pt>
                <c:pt idx="26">
                  <c:v>-45</c:v>
                </c:pt>
                <c:pt idx="29">
                  <c:v>-54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100"/>
        <c:axId val="313245760"/>
        <c:axId val="313246152"/>
      </c:barChart>
      <c:catAx>
        <c:axId val="31324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chemeClr val="bg1"/>
            </a:solidFill>
          </a:ln>
        </c:spPr>
        <c:crossAx val="313246152"/>
        <c:crossesAt val="0"/>
        <c:auto val="1"/>
        <c:lblAlgn val="ctr"/>
        <c:lblOffset val="100"/>
        <c:noMultiLvlLbl val="0"/>
      </c:catAx>
      <c:valAx>
        <c:axId val="313246152"/>
        <c:scaling>
          <c:orientation val="minMax"/>
          <c:max val="60"/>
          <c:min val="-100"/>
        </c:scaling>
        <c:delete val="0"/>
        <c:axPos val="l"/>
        <c:majorGridlines>
          <c:spPr>
            <a:ln>
              <a:solidFill>
                <a:srgbClr val="646464">
                  <a:alpha val="0"/>
                </a:srgb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19050">
            <a:solidFill>
              <a:schemeClr val="bg1"/>
            </a:solidFill>
          </a:ln>
        </c:spPr>
        <c:txPr>
          <a:bodyPr/>
          <a:lstStyle/>
          <a:p>
            <a:pPr>
              <a:defRPr sz="1400" b="1" i="0" baseline="0">
                <a:solidFill>
                  <a:schemeClr val="bg1"/>
                </a:solidFill>
              </a:defRPr>
            </a:pPr>
            <a:endParaRPr lang="en-US"/>
          </a:p>
        </c:txPr>
        <c:crossAx val="313245760"/>
        <c:crossesAt val="1"/>
        <c:crossBetween val="between"/>
        <c:majorUnit val="20"/>
        <c:minorUnit val="10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0"/>
        <c:txPr>
          <a:bodyPr/>
          <a:lstStyle/>
          <a:p>
            <a:pPr algn="just">
              <a:defRPr sz="1100" b="1" i="0" baseline="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 algn="just">
              <a:defRPr sz="1100" b="1" i="0" baseline="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 algn="just">
              <a:defRPr sz="1100" b="1" i="0" baseline="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 algn="just">
              <a:defRPr sz="1100" b="1" i="0" baseline="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46961581355479631"/>
          <c:y val="2.8899215960988791E-2"/>
          <c:w val="0.50584346663136193"/>
          <c:h val="9.2943784171749991E-2"/>
        </c:manualLayout>
      </c:layout>
      <c:overlay val="0"/>
      <c:txPr>
        <a:bodyPr/>
        <a:lstStyle/>
        <a:p>
          <a:pPr algn="just">
            <a:defRPr sz="1100" b="1" i="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6A52D-B95B-4F3B-B7B3-20DE8A053748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F9FFE-48A2-4B16-9DC0-D95F905D9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A99C66-03B8-45B6-B39A-19362864F6EA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14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CF8CD-AA36-4B54-883B-03C4962F9518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72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9FFE-48A2-4B16-9DC0-D95F905D9FB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9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7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3" tIns="41027" rIns="82053" bIns="41027" anchor="ctr"/>
          <a:lstStyle/>
          <a:p>
            <a:pPr defTabSz="4102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sz="2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26" indent="-76926">
              <a:lnSpc>
                <a:spcPct val="93000"/>
              </a:lnSpc>
              <a:spcBef>
                <a:spcPct val="0"/>
              </a:spcBef>
              <a:buSzPct val="45000"/>
              <a:tabLst>
                <a:tab pos="649592" algn="l"/>
                <a:tab pos="1299184" algn="l"/>
                <a:tab pos="1948776" algn="l"/>
                <a:tab pos="2598368" algn="l"/>
                <a:tab pos="3247960" algn="l"/>
                <a:tab pos="3897552" algn="l"/>
                <a:tab pos="4547144" algn="l"/>
              </a:tabLst>
            </a:pPr>
            <a:endParaRPr lang="en-GB" dirty="0">
              <a:latin typeface="Arial" pitchFamily="34" charset="0"/>
              <a:ea typeface="msgothic"/>
              <a:cs typeface="ms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513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160F0B-34A6-4BD1-8FC3-45E75EA084D2}" type="slidenum">
              <a:rPr lang="en-US" smtClean="0">
                <a:solidFill>
                  <a:prstClr val="black"/>
                </a:solidFill>
                <a:latin typeface="Times" pitchFamily="18" charset="0"/>
              </a:rPr>
              <a:pPr>
                <a:defRPr/>
              </a:pPr>
              <a:t>7</a:t>
            </a:fld>
            <a:endParaRPr lang="en-US" smtClean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70025" y="685800"/>
            <a:ext cx="4235450" cy="3176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252539" y="4017964"/>
            <a:ext cx="4668837" cy="444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00" tIns="46050" rIns="92100" bIns="460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0" tIns="46050" rIns="92100" bIns="46050" anchor="b"/>
          <a:lstStyle>
            <a:lvl1pPr defTabSz="920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/>
            <a:fld id="{F223235C-C251-4B85-8493-AC378D4FD6EC}" type="slidenum">
              <a:rPr lang="ja-JP" altLang="en-US" sz="1200">
                <a:solidFill>
                  <a:prstClr val="black"/>
                </a:solidFill>
                <a:latin typeface="Times New Roman" pitchFamily="18" charset="0"/>
              </a:rPr>
              <a:pPr algn="r"/>
              <a:t>7</a:t>
            </a:fld>
            <a:endParaRPr lang="en-US" altLang="ja-JP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0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160F0B-34A6-4BD1-8FC3-45E75EA084D2}" type="slidenum">
              <a:rPr lang="en-US" smtClean="0">
                <a:latin typeface="Times" pitchFamily="18" charset="0"/>
              </a:rPr>
              <a:pPr>
                <a:defRPr/>
              </a:pPr>
              <a:t>11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70025" y="685800"/>
            <a:ext cx="4235450" cy="3176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252539" y="4017964"/>
            <a:ext cx="4668837" cy="444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00" tIns="46050" rIns="92100" bIns="4605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0" tIns="46050" rIns="92100" bIns="46050" anchor="b"/>
          <a:lstStyle>
            <a:lvl1pPr defTabSz="920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/>
            <a:fld id="{F223235C-C251-4B85-8493-AC378D4FD6EC}" type="slidenum">
              <a:rPr lang="ja-JP" altLang="en-US" sz="1200">
                <a:latin typeface="Times New Roman" pitchFamily="18" charset="0"/>
              </a:rPr>
              <a:pPr algn="r"/>
              <a:t>11</a:t>
            </a:fld>
            <a:endParaRPr lang="en-US" altLang="ja-JP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1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51A35-7F2E-4352-B41D-B72622E044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71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56901-DD66-46A6-A07A-F100B01E31B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5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CAC6C-963D-4776-AAC8-16CC9AF47B3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71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51A35-7F2E-4352-B41D-B72622E0447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33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CF8CD-AA36-4B54-883B-03C4962F9518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9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7C41-CD5A-46F2-BD50-A86D035E86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64865-58A7-4CB4-A5C5-2203258389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9" y="1310400"/>
            <a:ext cx="415243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549" y="1950162"/>
            <a:ext cx="4152439" cy="422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9778" y="1310400"/>
            <a:ext cx="412017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9778" y="1950162"/>
            <a:ext cx="4120174" cy="422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820900-64EC-496B-AC4E-E7F9D30EF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047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5615-7336-4937-81EB-D0E5B60D413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652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7C159-284C-4785-9A5F-01DDB1D81AE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562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50" y="360000"/>
            <a:ext cx="3112724" cy="800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809" y="360000"/>
            <a:ext cx="5197989" cy="582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50" y="1160064"/>
            <a:ext cx="3112724" cy="50247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66A21D-6CBC-49B0-B5F8-7C533BCFE5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208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97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0943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4000"/>
            <a:ext cx="5486400" cy="700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798E-6880-461F-968D-C5FEA398A1A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57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549" y="1371032"/>
            <a:ext cx="8493403" cy="45276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C15DDD-82C7-458D-921B-AA3294914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931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4001"/>
            <a:ext cx="2057400" cy="558386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549" y="324001"/>
            <a:ext cx="6210451" cy="55838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F2E37D-25E2-4CA4-8AB8-8668B269F4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749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Presented by: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1548F9-54BF-4EFE-BAED-FDDE7E3D57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645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9" y="1275528"/>
            <a:ext cx="8513886" cy="1309272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FFD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092" y="2743200"/>
            <a:ext cx="6400800" cy="15366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1663" y="5961063"/>
            <a:ext cx="942975" cy="269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3393C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2588" y="5961063"/>
            <a:ext cx="4800600" cy="26987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3393C1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2388" y="5961063"/>
            <a:ext cx="454025" cy="26987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6101538-9755-47FF-B9E7-8548FC92B1FD}" type="slidenum">
              <a:rPr lang="en-US">
                <a:solidFill>
                  <a:srgbClr val="3393C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93C1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91563" y="6521450"/>
            <a:ext cx="381000" cy="26987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DF04B1-9E96-437B-BB9F-A9C5FAA0D8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DF5A1-12BC-4B03-80C2-51B58B444B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9" y="4406900"/>
            <a:ext cx="842025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9" y="2906713"/>
            <a:ext cx="84202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5FF851-8CFA-457A-BD5F-E987E2517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549" y="1310400"/>
            <a:ext cx="4139571" cy="488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672" y="1310400"/>
            <a:ext cx="4128280" cy="488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FA9F8A-209C-4961-AB35-E73D1733C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9" y="1310400"/>
            <a:ext cx="415243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549" y="1950162"/>
            <a:ext cx="4152439" cy="422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9778" y="1310400"/>
            <a:ext cx="412017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9778" y="1950162"/>
            <a:ext cx="4120174" cy="422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015418-DBDE-4747-A8DC-D352A18A1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4B45-3C04-4EAC-B09F-DEEA3FE5EA9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2B74-7C5F-4E56-B395-631F03FB194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50" y="360000"/>
            <a:ext cx="3112724" cy="800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809" y="360000"/>
            <a:ext cx="5197989" cy="582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50" y="1160064"/>
            <a:ext cx="3112724" cy="50247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49EE47-79D2-400E-9210-C4C4E5A58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97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0943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4000"/>
            <a:ext cx="5486400" cy="700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3C5F5-CAE0-4EB9-9493-42CE47F9E0C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91563" y="6521450"/>
            <a:ext cx="3810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fld id="{D7DF04B1-9E96-437B-BB9F-A9C5FAA0D8F7}" type="slidenum">
              <a:rPr lang="en-US" sz="1200">
                <a:cs typeface="Arial" pitchFamily="34" charset="0"/>
              </a:rPr>
              <a:pPr defTabSz="457200">
                <a:defRPr/>
              </a:pPr>
              <a:t>‹#›</a:t>
            </a:fld>
            <a:endParaRPr lang="en-US" sz="1200" dirty="0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549" y="1371032"/>
            <a:ext cx="8493403" cy="45276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C48534-FFDA-4BC1-B7CD-6E12F8144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4001"/>
            <a:ext cx="2057400" cy="558386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549" y="324001"/>
            <a:ext cx="6210451" cy="55838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23A8EC-27CA-468F-82C5-D67E578C7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EFF8-023A-4EB2-B324-A1864FA71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E4A-4F46-44D0-9E55-5D4754F5D4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6665-BC77-4604-8434-0CDFBC25D6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EFF8-023A-4EB2-B324-A1864FA71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E4A-4F46-44D0-9E55-5D4754F5D4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EFF8-023A-4EB2-B324-A1864FA71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E4A-4F46-44D0-9E55-5D4754F5D4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EFF8-023A-4EB2-B324-A1864FA71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E4A-4F46-44D0-9E55-5D4754F5D4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EFF8-023A-4EB2-B324-A1864FA71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E4A-4F46-44D0-9E55-5D4754F5D4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EFF8-023A-4EB2-B324-A1864FA71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E4A-4F46-44D0-9E55-5D4754F5D4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EFF8-023A-4EB2-B324-A1864FA71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E4A-4F46-44D0-9E55-5D4754F5D4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EFF8-023A-4EB2-B324-A1864FA71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E4A-4F46-44D0-9E55-5D4754F5D4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EFF8-023A-4EB2-B324-A1864FA71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E4A-4F46-44D0-9E55-5D4754F5D4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EFF8-023A-4EB2-B324-A1864FA71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E4A-4F46-44D0-9E55-5D4754F5D4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EFF8-023A-4EB2-B324-A1864FA71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49E4A-4F46-44D0-9E55-5D4754F5D4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altLang="ja-JP" sz="4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ja-JP" sz="32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1F49-5D98-4831-A5BE-45465D6BF3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Acquired Resistance Patient Forum | Sept. 6, 2014 | Boston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E5D-C7F6-473C-AA93-62EBFED7B4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Acquired Resistance Patient Forum | Sept. 6, 2014 | Boston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3E8-66AD-4138-B7A4-669BB3A5DE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Acquired Resistance Patient Forum | Sept. 6, 2014 | Boston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C0B5-8441-41CC-A551-D05F4C1648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Acquired Resistance Patient Forum | Sept. 6, 2014 | Boston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236B-7CC5-4443-8AA8-B68064C0B9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Acquired Resistance Patient Forum | Sept. 6, 2014 | Boston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8527-A341-4A93-A765-B2A90809B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Acquired Resistance Patient Forum | Sept. 6, 2014 | Boston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ECC-AC8C-4C0B-A8B9-4E34A93B52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Acquired Resistance Patient Forum | Sept. 6, 2014 | Boston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4EDC-20B3-463D-9E27-3A36462994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Acquired Resistance Patient Forum | Sept. 6, 2014 | Boston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09DA-65F0-403C-9950-EF631DBAE5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Acquired Resistance Patient Forum | Sept. 6, 2014 | Boston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9297-4851-4232-936C-23175BB551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Acquired Resistance Patient Forum | Sept. 6, 2014 | Boston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E8AC-3B8A-4E19-BC6C-4D4B63936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E76A-2119-40F3-A0E6-D3D46FCF5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F904-C06F-4CD8-9896-D88F3F3600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Acquired Resistance Patient Forum | Sept. 6, 2014 | Boston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E8AC-3B8A-4E19-BC6C-4D4B63936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E76A-2119-40F3-A0E6-D3D46FCF5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E8AC-3B8A-4E19-BC6C-4D4B63936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E76A-2119-40F3-A0E6-D3D46FCF5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E8AC-3B8A-4E19-BC6C-4D4B63936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E76A-2119-40F3-A0E6-D3D46FCF5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E8AC-3B8A-4E19-BC6C-4D4B63936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E76A-2119-40F3-A0E6-D3D46FCF5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E8AC-3B8A-4E19-BC6C-4D4B63936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E76A-2119-40F3-A0E6-D3D46FCF5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AA10-4E3A-4EB5-ADD6-71957CABF6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E8AC-3B8A-4E19-BC6C-4D4B63936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E76A-2119-40F3-A0E6-D3D46FCF5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E8AC-3B8A-4E19-BC6C-4D4B63936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E76A-2119-40F3-A0E6-D3D46FCF5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E8AC-3B8A-4E19-BC6C-4D4B63936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E76A-2119-40F3-A0E6-D3D46FCF5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E8AC-3B8A-4E19-BC6C-4D4B63936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E76A-2119-40F3-A0E6-D3D46FCF5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E8AC-3B8A-4E19-BC6C-4D4B63936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E76A-2119-40F3-A0E6-D3D46FCF5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219C36-8E30-4994-90B2-56E6D1F79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703C0D-4E75-496C-A659-CEC3EE686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32229B-4FC2-4C5D-98E4-5FD0C6782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65498D-7A1E-4E33-A5E6-B14B0D14F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696416-D7B2-44F8-81DB-14143ABE8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66308-63CD-49E2-A047-8BFFE077D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814623-D9FA-4ECA-BB0F-80C102EB4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8B3278-79E5-4CCD-9792-F94C1B967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6F3D01-F6FA-40CD-B266-06E425C25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B235D4-82C1-49EC-B7A5-46C031F12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A46CBE-6027-4F86-8BCD-8FEC3AF19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3BD017-D333-412F-9707-6FBE16F3F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BBBBA5-F1C7-4EA7-8B3D-C941BFB14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9" y="1275528"/>
            <a:ext cx="8513886" cy="1309272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092" y="2743200"/>
            <a:ext cx="6400800" cy="15366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1663" y="5961063"/>
            <a:ext cx="942975" cy="269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srgbClr val="3393C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2588" y="5961063"/>
            <a:ext cx="4800600" cy="2698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3393C1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2388" y="5961063"/>
            <a:ext cx="454025" cy="2698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7D33F29-CC92-48B9-93FD-A96CE6559CCF}" type="slidenum">
              <a:rPr lang="en-US">
                <a:solidFill>
                  <a:srgbClr val="3393C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9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09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3BE0B0-0836-4F1B-BB3E-18B27AB7B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300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9" y="4406900"/>
            <a:ext cx="842025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9" y="2906713"/>
            <a:ext cx="84202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14EC7C-17CE-4B99-B9EC-3D65E35CC0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1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F28A5-525C-4A65-AB8A-ED703839EE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549" y="1310400"/>
            <a:ext cx="4139571" cy="488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672" y="1310400"/>
            <a:ext cx="4128280" cy="488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E145D5-9620-4001-9C44-23E6880CA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98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9" y="1310400"/>
            <a:ext cx="415243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549" y="1950162"/>
            <a:ext cx="4152439" cy="422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9778" y="1310400"/>
            <a:ext cx="412017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9778" y="1950162"/>
            <a:ext cx="4120174" cy="422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820900-64EC-496B-AC4E-E7F9D30EF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04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5615-7336-4937-81EB-D0E5B60D413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65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7C159-284C-4785-9A5F-01DDB1D81AE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56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50" y="360000"/>
            <a:ext cx="3112724" cy="800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809" y="360000"/>
            <a:ext cx="5197989" cy="582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50" y="1160064"/>
            <a:ext cx="3112724" cy="50247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66A21D-6CBC-49B0-B5F8-7C533BCFE5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20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97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0943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4000"/>
            <a:ext cx="5486400" cy="700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798E-6880-461F-968D-C5FEA398A1A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57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549" y="1371032"/>
            <a:ext cx="8493403" cy="45276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C15DDD-82C7-458D-921B-AA3294914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93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4001"/>
            <a:ext cx="2057400" cy="558386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549" y="324001"/>
            <a:ext cx="6210451" cy="55838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F2E37D-25E2-4CA4-8AB8-8668B269F4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74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Presented by: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1548F9-54BF-4EFE-BAED-FDDE7E3D57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64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9" y="1275528"/>
            <a:ext cx="8513886" cy="1309272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092" y="2743200"/>
            <a:ext cx="6400800" cy="15366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1663" y="5961063"/>
            <a:ext cx="942975" cy="269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srgbClr val="3393C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2588" y="5961063"/>
            <a:ext cx="4800600" cy="2698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3393C1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2388" y="5961063"/>
            <a:ext cx="454025" cy="2698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7D33F29-CC92-48B9-93FD-A96CE6559CCF}" type="slidenum">
              <a:rPr lang="en-US">
                <a:solidFill>
                  <a:srgbClr val="3393C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9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0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600A0-5152-4E93-8487-3BC441082B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3BE0B0-0836-4F1B-BB3E-18B27AB7B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30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9" y="4406900"/>
            <a:ext cx="842025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9" y="2906713"/>
            <a:ext cx="84202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14EC7C-17CE-4B99-B9EC-3D65E35CC0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163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549" y="1310400"/>
            <a:ext cx="4139571" cy="488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672" y="1310400"/>
            <a:ext cx="4128280" cy="488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E145D5-9620-4001-9C44-23E6880CA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98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9" y="1310400"/>
            <a:ext cx="415243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549" y="1950162"/>
            <a:ext cx="4152439" cy="422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9778" y="1310400"/>
            <a:ext cx="412017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9778" y="1950162"/>
            <a:ext cx="4120174" cy="422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820900-64EC-496B-AC4E-E7F9D30EF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04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5615-7336-4937-81EB-D0E5B60D413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65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7C159-284C-4785-9A5F-01DDB1D81AE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56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50" y="360000"/>
            <a:ext cx="3112724" cy="800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809" y="360000"/>
            <a:ext cx="5197989" cy="582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50" y="1160064"/>
            <a:ext cx="3112724" cy="50247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66A21D-6CBC-49B0-B5F8-7C533BCFE5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208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97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0943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4000"/>
            <a:ext cx="5486400" cy="700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798E-6880-461F-968D-C5FEA398A1A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579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549" y="1371032"/>
            <a:ext cx="8493403" cy="45276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C15DDD-82C7-458D-921B-AA3294914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93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4001"/>
            <a:ext cx="2057400" cy="558386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549" y="324001"/>
            <a:ext cx="6210451" cy="55838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F2E37D-25E2-4CA4-8AB8-8668B269F4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7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C75ED-4006-4C0C-8A0F-D5D62DEC5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Presented by: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1548F9-54BF-4EFE-BAED-FDDE7E3D57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64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9" y="1275528"/>
            <a:ext cx="8513886" cy="1309272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092" y="2743200"/>
            <a:ext cx="6400800" cy="15366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1663" y="5961063"/>
            <a:ext cx="942975" cy="269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srgbClr val="3393C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2588" y="5961063"/>
            <a:ext cx="4800600" cy="2698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3393C1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2388" y="5961063"/>
            <a:ext cx="454025" cy="2698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7D33F29-CC92-48B9-93FD-A96CE6559CCF}" type="slidenum">
              <a:rPr lang="en-US">
                <a:solidFill>
                  <a:srgbClr val="3393C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9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090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3BE0B0-0836-4F1B-BB3E-18B27AB7B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30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9" y="4406900"/>
            <a:ext cx="842025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9" y="2906713"/>
            <a:ext cx="84202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14EC7C-17CE-4B99-B9EC-3D65E35CC0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163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549" y="1310400"/>
            <a:ext cx="4139571" cy="488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672" y="1310400"/>
            <a:ext cx="4128280" cy="488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E145D5-9620-4001-9C44-23E6880CA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986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9" y="1310400"/>
            <a:ext cx="415243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549" y="1950162"/>
            <a:ext cx="4152439" cy="422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9778" y="1310400"/>
            <a:ext cx="412017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9778" y="1950162"/>
            <a:ext cx="4120174" cy="422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820900-64EC-496B-AC4E-E7F9D30EF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047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5615-7336-4937-81EB-D0E5B60D413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652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7C159-284C-4785-9A5F-01DDB1D81AE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562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50" y="360000"/>
            <a:ext cx="3112724" cy="800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809" y="360000"/>
            <a:ext cx="5197989" cy="582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50" y="1160064"/>
            <a:ext cx="3112724" cy="50247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66A21D-6CBC-49B0-B5F8-7C533BCFE5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208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97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0943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4000"/>
            <a:ext cx="5486400" cy="700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798E-6880-461F-968D-C5FEA398A1A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5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E805E-35B7-4F5B-BDD4-18A302AD1B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549" y="1371032"/>
            <a:ext cx="8493403" cy="45276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C15DDD-82C7-458D-921B-AA3294914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931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4001"/>
            <a:ext cx="2057400" cy="558386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549" y="324001"/>
            <a:ext cx="6210451" cy="55838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F2E37D-25E2-4CA4-8AB8-8668B269F4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749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Presented by: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1548F9-54BF-4EFE-BAED-FDDE7E3D570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64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9" y="1275528"/>
            <a:ext cx="8513886" cy="1309272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FFD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092" y="2743200"/>
            <a:ext cx="6400800" cy="15366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1663" y="5961063"/>
            <a:ext cx="942975" cy="269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3393C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2588" y="5961063"/>
            <a:ext cx="4800600" cy="26987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3393C1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2388" y="5961063"/>
            <a:ext cx="454025" cy="26987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6101538-9755-47FF-B9E7-8548FC92B1FD}" type="slidenum">
              <a:rPr lang="en-US">
                <a:solidFill>
                  <a:srgbClr val="3393C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93C1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91563" y="6521450"/>
            <a:ext cx="381000" cy="26987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DF04B1-9E96-437B-BB9F-A9C5FAA0D8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9" y="4406900"/>
            <a:ext cx="842025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9" y="2906713"/>
            <a:ext cx="84202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5FF851-8CFA-457A-BD5F-E987E2517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549" y="1310400"/>
            <a:ext cx="4139571" cy="488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672" y="1310400"/>
            <a:ext cx="4128280" cy="488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FA9F8A-209C-4961-AB35-E73D1733C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9" y="1310400"/>
            <a:ext cx="415243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549" y="1950162"/>
            <a:ext cx="4152439" cy="422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9778" y="1310400"/>
            <a:ext cx="412017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9778" y="1950162"/>
            <a:ext cx="4120174" cy="4220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015418-DBDE-4747-A8DC-D352A18A1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4B45-3C04-4EAC-B09F-DEEA3FE5EA9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2B74-7C5F-4E56-B395-631F03FB194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FB3D7-59DE-4A56-981A-24644D7C34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50" y="360000"/>
            <a:ext cx="3112724" cy="800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809" y="360000"/>
            <a:ext cx="5197989" cy="582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50" y="1160064"/>
            <a:ext cx="3112724" cy="50247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49EE47-79D2-400E-9210-C4C4E5A58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97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0943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4000"/>
            <a:ext cx="5486400" cy="700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3C5F5-CAE0-4EB9-9493-42CE47F9E0C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91563" y="6521450"/>
            <a:ext cx="3810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fld id="{D7DF04B1-9E96-437B-BB9F-A9C5FAA0D8F7}" type="slidenum">
              <a:rPr lang="en-US" sz="1200">
                <a:cs typeface="Arial" pitchFamily="34" charset="0"/>
              </a:rPr>
              <a:pPr defTabSz="457200">
                <a:defRPr/>
              </a:pPr>
              <a:t>‹#›</a:t>
            </a:fld>
            <a:endParaRPr lang="en-US" sz="1200" dirty="0"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549" y="1371032"/>
            <a:ext cx="8493403" cy="45276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C48534-FFDA-4BC1-B7CD-6E12F8144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4001"/>
            <a:ext cx="2057400" cy="558386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549" y="324001"/>
            <a:ext cx="6210451" cy="55838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23A8EC-27CA-468F-82C5-D67E578C7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916E-4D22-4A58-B2C8-500DEF1CB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0614-36D3-4662-B59C-C50A64C891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916E-4D22-4A58-B2C8-500DEF1CB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0614-36D3-4662-B59C-C50A64C891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916E-4D22-4A58-B2C8-500DEF1CB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0614-36D3-4662-B59C-C50A64C891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916E-4D22-4A58-B2C8-500DEF1CB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0614-36D3-4662-B59C-C50A64C891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916E-4D22-4A58-B2C8-500DEF1CB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0614-36D3-4662-B59C-C50A64C891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916E-4D22-4A58-B2C8-500DEF1CB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0614-36D3-4662-B59C-C50A64C891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B242F-15CE-4AD7-B2E1-42A1096B54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916E-4D22-4A58-B2C8-500DEF1CB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0614-36D3-4662-B59C-C50A64C891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916E-4D22-4A58-B2C8-500DEF1CB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0614-36D3-4662-B59C-C50A64C891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916E-4D22-4A58-B2C8-500DEF1CB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0614-36D3-4662-B59C-C50A64C891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916E-4D22-4A58-B2C8-500DEF1CB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0614-36D3-4662-B59C-C50A64C891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916E-4D22-4A58-B2C8-500DEF1CB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0614-36D3-4662-B59C-C50A64C891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8313" y="6319520"/>
            <a:ext cx="4014788" cy="326708"/>
          </a:xfr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489" y="6319520"/>
            <a:ext cx="4024312" cy="326708"/>
          </a:xfrm>
        </p:spPr>
        <p:txBody>
          <a:bodyPr lIns="0" tIns="0" rIns="0" bIns="0"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0756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9" y="1275528"/>
            <a:ext cx="8513886" cy="1309272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092" y="2743200"/>
            <a:ext cx="6400800" cy="15366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71663" y="5961063"/>
            <a:ext cx="942975" cy="2698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srgbClr val="3393C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2588" y="5961063"/>
            <a:ext cx="4800600" cy="2698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3393C1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2388" y="5961063"/>
            <a:ext cx="454025" cy="2698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7D33F29-CC92-48B9-93FD-A96CE6559CCF}" type="slidenum">
              <a:rPr lang="en-US">
                <a:solidFill>
                  <a:srgbClr val="3393C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9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09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3BE0B0-0836-4F1B-BB3E-18B27AB7B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300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9" y="4406900"/>
            <a:ext cx="842025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9" y="2906713"/>
            <a:ext cx="84202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14EC7C-17CE-4B99-B9EC-3D65E35CC0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163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549" y="1310400"/>
            <a:ext cx="4139571" cy="488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672" y="1310400"/>
            <a:ext cx="4128280" cy="488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by: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E145D5-9620-4001-9C44-23E6880CA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9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5CA6C7B6-09FB-4963-9D8B-272E74D370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" y="269875"/>
            <a:ext cx="849312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371600"/>
            <a:ext cx="84931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550" y="6369050"/>
            <a:ext cx="5373688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700" y="6369050"/>
            <a:ext cx="3810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62C2600-BCE8-4B75-8DE1-268F6C66F6F9}" type="slidenum">
              <a:rPr lang="en-US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FFDC5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4EFF8-023A-4EB2-B324-A1864FA711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49E4A-4F46-44D0-9E55-5D4754F5D4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2590580-23F7-46A3-AA6B-0984DF1501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Acquired Resistance Patient Forum | Sept. 6, 2014 | Boston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5885486-8ECC-0A41-859E-5C7C3DF50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8E8AC-3B8A-4E19-BC6C-4D4B63936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E76A-2119-40F3-A0E6-D3D46FCF5A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5333E0-F92B-4DBC-929D-7CF65DDAD3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" y="269875"/>
            <a:ext cx="84931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371600"/>
            <a:ext cx="84931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550" y="6369050"/>
            <a:ext cx="5373688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700" y="6369050"/>
            <a:ext cx="3810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E1548F9-54BF-4EFE-BAED-FDDE7E3D5702}" type="slidenum">
              <a:rPr lang="en-US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9C52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" y="269875"/>
            <a:ext cx="84931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371600"/>
            <a:ext cx="84931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550" y="6369050"/>
            <a:ext cx="5373688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700" y="6369050"/>
            <a:ext cx="3810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E1548F9-54BF-4EFE-BAED-FDDE7E3D5702}" type="slidenum">
              <a:rPr lang="en-US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9C52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" y="269875"/>
            <a:ext cx="84931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371600"/>
            <a:ext cx="84931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550" y="6369050"/>
            <a:ext cx="5373688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700" y="6369050"/>
            <a:ext cx="3810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E1548F9-54BF-4EFE-BAED-FDDE7E3D5702}" type="slidenum">
              <a:rPr lang="en-US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9C52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" y="269875"/>
            <a:ext cx="8493125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371600"/>
            <a:ext cx="84931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550" y="6369050"/>
            <a:ext cx="5373688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700" y="6369050"/>
            <a:ext cx="3810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62C2600-BCE8-4B75-8DE1-268F6C66F6F9}" type="slidenum">
              <a:rPr lang="en-US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FFDC5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7916E-4D22-4A58-B2C8-500DEF1CB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0614-36D3-4662-B59C-C50A64C891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6700" y="269875"/>
            <a:ext cx="84931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6700" y="1371600"/>
            <a:ext cx="84931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550" y="6369050"/>
            <a:ext cx="5373688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r>
              <a:rPr lang="en-US" dirty="0">
                <a:solidFill>
                  <a:prstClr val="white"/>
                </a:solidFill>
              </a:rPr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700" y="6369050"/>
            <a:ext cx="381000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0E1548F9-54BF-4EFE-BAED-FDDE7E3D5702}" type="slidenum">
              <a:rPr lang="en-US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9C52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D9C52A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glomed.biz/admin/product_photos/6fc4awm4pleura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owerPoint_ope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193" y="5649247"/>
            <a:ext cx="860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</a:rPr>
              <a:t>Acquired Resistance Patient Forum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265" y="6509406"/>
            <a:ext cx="860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September 6, 2014 | Boston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509" y="6080534"/>
            <a:ext cx="860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</a:rPr>
              <a:t>In ALK, ROS1 &amp; EGFR Lung Cancers</a:t>
            </a:r>
            <a:endParaRPr lang="en-US" sz="1050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2921" y="6484008"/>
            <a:ext cx="34179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2665" y="3889860"/>
            <a:ext cx="8269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dirty="0" smtClean="0">
                <a:solidFill>
                  <a:prstClr val="black"/>
                </a:solidFill>
              </a:rPr>
              <a:t>Novel EGFR Inhibitors in the Setting of Acquired Resistance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045" y="5080415"/>
            <a:ext cx="860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/>
              <a:t>Pasi A. J</a:t>
            </a:r>
            <a:r>
              <a:rPr lang="en-US" sz="3200" dirty="0" smtClean="0">
                <a:cs typeface="Times New Roman" pitchFamily="18" charset="0"/>
              </a:rPr>
              <a:t>änne, MD, PhD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33400" y="685800"/>
          <a:ext cx="30480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rism Project" r:id="rId3" imgW="3636000" imgH="2484000" progId="Prism5.Document">
                  <p:embed/>
                </p:oleObj>
              </mc:Choice>
              <mc:Fallback>
                <p:oleObj name="Prism Project" r:id="rId3" imgW="3636000" imgH="2484000" progId="Prism5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30480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097485" y="762000"/>
          <a:ext cx="474171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" r:id="rId5" imgW="22857143" imgH="10285714" progId="">
                  <p:embed/>
                </p:oleObj>
              </mc:Choice>
              <mc:Fallback>
                <p:oleObj name="Image" r:id="rId5" imgW="22857143" imgH="1028571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485" y="762000"/>
                        <a:ext cx="4741715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76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Comic Sans MS" pitchFamily="66" charset="0"/>
              </a:rPr>
              <a:t>Properties of Mutant Selective EGFR Inhibitors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743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Increased potency in T790M bearing models compared to current clinical agents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8200" y="302019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Less effective against WT EGFR</a:t>
            </a:r>
          </a:p>
        </p:txBody>
      </p:sp>
      <p:graphicFrame>
        <p:nvGraphicFramePr>
          <p:cNvPr id="6149" name="Object 2"/>
          <p:cNvGraphicFramePr>
            <a:graphicFrameLocks noChangeAspect="1"/>
          </p:cNvGraphicFramePr>
          <p:nvPr/>
        </p:nvGraphicFramePr>
        <p:xfrm>
          <a:off x="5029200" y="3886200"/>
          <a:ext cx="3429000" cy="2251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rism Project" r:id="rId7" imgW="4428000" imgH="2664000" progId="Prism5.Document">
                  <p:embed/>
                </p:oleObj>
              </mc:Choice>
              <mc:Fallback>
                <p:oleObj name="Prism Project" r:id="rId7" imgW="4428000" imgH="2664000" progId="Prism5.Documen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3429000" cy="2251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 r="3424"/>
          <a:stretch>
            <a:fillRect/>
          </a:stretch>
        </p:blipFill>
        <p:spPr bwMode="auto">
          <a:xfrm>
            <a:off x="609600" y="3886200"/>
            <a:ext cx="3124200" cy="221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14400" y="60960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PC9 GR (EGFR Del19/T790M)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60960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mic Sans MS" pitchFamily="66" charset="0"/>
              </a:rPr>
              <a:t>A431 (EGFR WT; amplified)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64886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Potent and Mutant Selective in vivo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539805"/>
            <a:ext cx="2498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Zhou et al. Nature 2009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47" name="Straight Arrow Connector 5"/>
          <p:cNvCxnSpPr>
            <a:cxnSpLocks noChangeShapeType="1"/>
          </p:cNvCxnSpPr>
          <p:nvPr/>
        </p:nvCxnSpPr>
        <p:spPr bwMode="auto">
          <a:xfrm flipV="1">
            <a:off x="2514600" y="2509838"/>
            <a:ext cx="0" cy="35909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8" name="TextBox 14"/>
          <p:cNvSpPr txBox="1">
            <a:spLocks noChangeArrowheads="1"/>
          </p:cNvSpPr>
          <p:nvPr/>
        </p:nvSpPr>
        <p:spPr bwMode="auto">
          <a:xfrm>
            <a:off x="4191000" y="5634038"/>
            <a:ext cx="1676400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dirty="0" err="1">
                <a:latin typeface="Arial" charset="0"/>
              </a:rPr>
              <a:t>Afatinib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31749" name="TextBox 15"/>
          <p:cNvSpPr txBox="1">
            <a:spLocks noChangeArrowheads="1"/>
          </p:cNvSpPr>
          <p:nvPr/>
        </p:nvSpPr>
        <p:spPr bwMode="auto">
          <a:xfrm>
            <a:off x="5867400" y="5634038"/>
            <a:ext cx="1676400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latin typeface="Arial" charset="0"/>
              </a:rPr>
              <a:t>AZD9291</a:t>
            </a:r>
          </a:p>
        </p:txBody>
      </p:sp>
      <p:sp>
        <p:nvSpPr>
          <p:cNvPr id="31750" name="TextBox 16"/>
          <p:cNvSpPr txBox="1">
            <a:spLocks noChangeArrowheads="1"/>
          </p:cNvSpPr>
          <p:nvPr/>
        </p:nvSpPr>
        <p:spPr bwMode="auto">
          <a:xfrm>
            <a:off x="2514600" y="5634038"/>
            <a:ext cx="1676400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latin typeface="Arial" charset="0"/>
              </a:rPr>
              <a:t>Gefitinib</a:t>
            </a:r>
          </a:p>
        </p:txBody>
      </p:sp>
      <p:sp>
        <p:nvSpPr>
          <p:cNvPr id="31751" name="TextBox 18"/>
          <p:cNvSpPr txBox="1">
            <a:spLocks noChangeArrowheads="1"/>
          </p:cNvSpPr>
          <p:nvPr/>
        </p:nvSpPr>
        <p:spPr bwMode="auto">
          <a:xfrm>
            <a:off x="2895600" y="4800600"/>
            <a:ext cx="1143000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EGFRm</a:t>
            </a:r>
          </a:p>
        </p:txBody>
      </p:sp>
      <p:sp>
        <p:nvSpPr>
          <p:cNvPr id="31752" name="TextBox 19"/>
          <p:cNvSpPr txBox="1">
            <a:spLocks noChangeArrowheads="1"/>
          </p:cNvSpPr>
          <p:nvPr/>
        </p:nvSpPr>
        <p:spPr bwMode="auto">
          <a:xfrm>
            <a:off x="4495800" y="4800600"/>
            <a:ext cx="1143000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EGFRm</a:t>
            </a:r>
          </a:p>
        </p:txBody>
      </p:sp>
      <p:sp>
        <p:nvSpPr>
          <p:cNvPr id="31753" name="TextBox 20"/>
          <p:cNvSpPr txBox="1">
            <a:spLocks noChangeArrowheads="1"/>
          </p:cNvSpPr>
          <p:nvPr/>
        </p:nvSpPr>
        <p:spPr bwMode="auto">
          <a:xfrm>
            <a:off x="6096000" y="4800600"/>
            <a:ext cx="1143000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EGFRm</a:t>
            </a:r>
          </a:p>
        </p:txBody>
      </p:sp>
      <p:sp>
        <p:nvSpPr>
          <p:cNvPr id="31754" name="TextBox 21"/>
          <p:cNvSpPr txBox="1">
            <a:spLocks noChangeArrowheads="1"/>
          </p:cNvSpPr>
          <p:nvPr/>
        </p:nvSpPr>
        <p:spPr bwMode="auto">
          <a:xfrm>
            <a:off x="2895600" y="895350"/>
            <a:ext cx="1143000" cy="4000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T790M</a:t>
            </a:r>
          </a:p>
        </p:txBody>
      </p:sp>
      <p:sp>
        <p:nvSpPr>
          <p:cNvPr id="31755" name="TextBox 22"/>
          <p:cNvSpPr txBox="1">
            <a:spLocks noChangeArrowheads="1"/>
          </p:cNvSpPr>
          <p:nvPr/>
        </p:nvSpPr>
        <p:spPr bwMode="auto">
          <a:xfrm>
            <a:off x="4495800" y="3200400"/>
            <a:ext cx="1143000" cy="4000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T790M</a:t>
            </a:r>
          </a:p>
        </p:txBody>
      </p:sp>
      <p:sp>
        <p:nvSpPr>
          <p:cNvPr id="31756" name="TextBox 23"/>
          <p:cNvSpPr txBox="1">
            <a:spLocks noChangeArrowheads="1"/>
          </p:cNvSpPr>
          <p:nvPr/>
        </p:nvSpPr>
        <p:spPr bwMode="auto">
          <a:xfrm>
            <a:off x="6096000" y="5010150"/>
            <a:ext cx="1143000" cy="4000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T790M</a:t>
            </a:r>
          </a:p>
        </p:txBody>
      </p:sp>
      <p:sp>
        <p:nvSpPr>
          <p:cNvPr id="31757" name="TextBox 24"/>
          <p:cNvSpPr txBox="1">
            <a:spLocks noChangeArrowheads="1"/>
          </p:cNvSpPr>
          <p:nvPr/>
        </p:nvSpPr>
        <p:spPr bwMode="auto">
          <a:xfrm>
            <a:off x="2895600" y="4038600"/>
            <a:ext cx="1143000" cy="4000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Wt</a:t>
            </a:r>
          </a:p>
        </p:txBody>
      </p:sp>
      <p:sp>
        <p:nvSpPr>
          <p:cNvPr id="31758" name="TextBox 25"/>
          <p:cNvSpPr txBox="1">
            <a:spLocks noChangeArrowheads="1"/>
          </p:cNvSpPr>
          <p:nvPr/>
        </p:nvSpPr>
        <p:spPr bwMode="auto">
          <a:xfrm>
            <a:off x="4495800" y="4495800"/>
            <a:ext cx="1143000" cy="4000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  <a:latin typeface="Arial" charset="0"/>
              </a:rPr>
              <a:t>Wt</a:t>
            </a:r>
          </a:p>
        </p:txBody>
      </p:sp>
      <p:sp>
        <p:nvSpPr>
          <p:cNvPr id="31759" name="TextBox 26"/>
          <p:cNvSpPr txBox="1">
            <a:spLocks noChangeArrowheads="1"/>
          </p:cNvSpPr>
          <p:nvPr/>
        </p:nvSpPr>
        <p:spPr bwMode="auto">
          <a:xfrm>
            <a:off x="6096000" y="3140075"/>
            <a:ext cx="1143000" cy="4000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bg1"/>
                </a:solidFill>
                <a:latin typeface="Arial" charset="0"/>
              </a:rPr>
              <a:t>Wt</a:t>
            </a:r>
          </a:p>
        </p:txBody>
      </p:sp>
      <p:sp>
        <p:nvSpPr>
          <p:cNvPr id="31760" name="TextBox 27"/>
          <p:cNvSpPr txBox="1">
            <a:spLocks noChangeArrowheads="1"/>
          </p:cNvSpPr>
          <p:nvPr/>
        </p:nvSpPr>
        <p:spPr bwMode="auto">
          <a:xfrm>
            <a:off x="1676400" y="48006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/>
            <a:r>
              <a:rPr lang="en-US" altLang="en-US">
                <a:latin typeface="Arial" charset="0"/>
              </a:rPr>
              <a:t>1x</a:t>
            </a:r>
          </a:p>
        </p:txBody>
      </p:sp>
      <p:sp>
        <p:nvSpPr>
          <p:cNvPr id="31761" name="TextBox 28"/>
          <p:cNvSpPr txBox="1">
            <a:spLocks noChangeArrowheads="1"/>
          </p:cNvSpPr>
          <p:nvPr/>
        </p:nvSpPr>
        <p:spPr bwMode="auto">
          <a:xfrm>
            <a:off x="1460500" y="3657600"/>
            <a:ext cx="74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/>
            <a:r>
              <a:rPr lang="en-US" altLang="en-US">
                <a:latin typeface="Arial" charset="0"/>
              </a:rPr>
              <a:t>10x</a:t>
            </a:r>
          </a:p>
        </p:txBody>
      </p:sp>
      <p:sp>
        <p:nvSpPr>
          <p:cNvPr id="31762" name="TextBox 29"/>
          <p:cNvSpPr txBox="1">
            <a:spLocks noChangeArrowheads="1"/>
          </p:cNvSpPr>
          <p:nvPr/>
        </p:nvSpPr>
        <p:spPr bwMode="auto">
          <a:xfrm>
            <a:off x="1230313" y="2509838"/>
            <a:ext cx="979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/>
            <a:r>
              <a:rPr lang="en-US" altLang="en-US">
                <a:latin typeface="Arial" charset="0"/>
              </a:rPr>
              <a:t>100x</a:t>
            </a:r>
          </a:p>
        </p:txBody>
      </p:sp>
      <p:sp>
        <p:nvSpPr>
          <p:cNvPr id="31763" name="TextBox 31"/>
          <p:cNvSpPr txBox="1">
            <a:spLocks noChangeArrowheads="1"/>
          </p:cNvSpPr>
          <p:nvPr/>
        </p:nvSpPr>
        <p:spPr bwMode="auto">
          <a:xfrm rot="-5400000">
            <a:off x="10319" y="3807619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latin typeface="Arial" charset="0"/>
              </a:rPr>
              <a:t>Relative IC50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641246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Geoff Oxnard</a:t>
            </a:r>
            <a:endParaRPr lang="en-US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62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Clinical EGFR Inhibitors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534400" cy="4377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504604"/>
                <a:gridCol w="1241367"/>
                <a:gridCol w="2405149"/>
                <a:gridCol w="1706880"/>
              </a:tblGrid>
              <a:tr h="45720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Drug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Stage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Covalent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Overcome T790M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Structure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6957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Gefitinib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Approved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No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No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omic Sans MS" pitchFamily="66" charset="0"/>
                        </a:rPr>
                        <a:t>Quinazoline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Erlotinib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Approved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No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No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omic Sans MS" pitchFamily="66" charset="0"/>
                        </a:rPr>
                        <a:t>Quinazoline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Dacomitinib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Phase III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Yes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No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omic Sans MS" pitchFamily="66" charset="0"/>
                        </a:rPr>
                        <a:t>Quinazoline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Afatinib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Approved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Yes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No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omic Sans MS" pitchFamily="66" charset="0"/>
                        </a:rPr>
                        <a:t>Quinazoline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22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AP26113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Phase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I/II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No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No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omic Sans MS" pitchFamily="66" charset="0"/>
                        </a:rPr>
                        <a:t>Pyrimidine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CO-1686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Phas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e I/II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Yes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Yes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Comic Sans MS" pitchFamily="66" charset="0"/>
                        </a:rPr>
                        <a:t>Pyrimidine</a:t>
                      </a:r>
                      <a:endParaRPr lang="en-US" sz="2000" dirty="0" smtClean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609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AZD9291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Phase</a:t>
                      </a:r>
                      <a:r>
                        <a:rPr lang="en-US" sz="2000" baseline="0" dirty="0" smtClean="0">
                          <a:latin typeface="Comic Sans MS" pitchFamily="66" charset="0"/>
                        </a:rPr>
                        <a:t> I/II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Yes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Yes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omic Sans MS" pitchFamily="66" charset="0"/>
                        </a:rPr>
                        <a:t>Pyrimidine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609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HM61713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Phase I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Yes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Yes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Comic Sans MS" pitchFamily="66" charset="0"/>
                        </a:rPr>
                        <a:t>Pyrimidine</a:t>
                      </a:r>
                      <a:endParaRPr lang="en-US" sz="2000" dirty="0" smtClean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5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9800" y="473606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latin typeface="Comic Sans MS" pitchFamily="66" charset="0"/>
              </a:rPr>
              <a:t>CO-1686</a:t>
            </a:r>
            <a:endParaRPr lang="ko-KR" altLang="en-US" b="1" dirty="0">
              <a:latin typeface="Comic Sans MS" pitchFamily="66" charset="0"/>
            </a:endParaRP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499651"/>
              </p:ext>
            </p:extLst>
          </p:nvPr>
        </p:nvGraphicFramePr>
        <p:xfrm>
          <a:off x="457200" y="2094707"/>
          <a:ext cx="2278063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S ChemDraw Drawing" r:id="rId3" imgW="2278031" imgH="2023422" progId="">
                  <p:embed/>
                </p:oleObj>
              </mc:Choice>
              <mc:Fallback>
                <p:oleObj name="CS ChemDraw Drawing" r:id="rId3" imgW="2278031" imgH="202342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94707"/>
                        <a:ext cx="2278063" cy="202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8349" y="473606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latin typeface="Comic Sans MS" pitchFamily="66" charset="0"/>
              </a:rPr>
              <a:t>WZ4002</a:t>
            </a:r>
            <a:endParaRPr lang="ko-KR" altLang="en-US" b="1" dirty="0">
              <a:latin typeface="Comic Sans MS" pitchFamily="66" charset="0"/>
            </a:endParaRPr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632365"/>
              </p:ext>
            </p:extLst>
          </p:nvPr>
        </p:nvGraphicFramePr>
        <p:xfrm>
          <a:off x="3276600" y="1903413"/>
          <a:ext cx="2278063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S ChemDraw Drawing" r:id="rId5" imgW="2278031" imgH="2402949" progId="">
                  <p:embed/>
                </p:oleObj>
              </mc:Choice>
              <mc:Fallback>
                <p:oleObj name="CS ChemDraw Drawing" r:id="rId5" imgW="2278031" imgH="240294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03413"/>
                        <a:ext cx="2278063" cy="240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69598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Irreversible </a:t>
            </a:r>
            <a:r>
              <a:rPr lang="en-US" sz="2800" b="1" dirty="0" err="1" smtClean="0">
                <a:latin typeface="Comic Sans MS" pitchFamily="66" charset="0"/>
              </a:rPr>
              <a:t>Pyrimidine</a:t>
            </a:r>
            <a:r>
              <a:rPr lang="en-US" sz="2800" b="1" dirty="0" smtClean="0">
                <a:latin typeface="Comic Sans MS" pitchFamily="66" charset="0"/>
              </a:rPr>
              <a:t> based EGFR Inhibitors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0549" y="4736068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latin typeface="Comic Sans MS" pitchFamily="66" charset="0"/>
              </a:rPr>
              <a:t>AZD9291</a:t>
            </a:r>
            <a:endParaRPr lang="ko-KR" altLang="en-US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6474023"/>
            <a:ext cx="8873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Zhou et al. Nature 2009; Walker et al. Cancer Discovery 2013; Cross et al. Cancer Discovery 2014</a:t>
            </a:r>
            <a:endParaRPr lang="en-US" sz="1400" dirty="0">
              <a:latin typeface="Comic Sans MS" pitchFamily="66" charset="0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106643"/>
              </p:ext>
            </p:extLst>
          </p:nvPr>
        </p:nvGraphicFramePr>
        <p:xfrm>
          <a:off x="6318250" y="2092325"/>
          <a:ext cx="1968500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S ChemDraw Drawing" r:id="rId7" imgW="1968679" imgH="2030980" progId="">
                  <p:embed/>
                </p:oleObj>
              </mc:Choice>
              <mc:Fallback>
                <p:oleObj name="CS ChemDraw Drawing" r:id="rId7" imgW="1968679" imgH="20309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092325"/>
                        <a:ext cx="1968500" cy="203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9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47450" y="202980"/>
            <a:ext cx="8493125" cy="919163"/>
          </a:xfrm>
        </p:spPr>
        <p:txBody>
          <a:bodyPr/>
          <a:lstStyle/>
          <a:p>
            <a:pPr algn="ctr"/>
            <a:r>
              <a:rPr lang="en-US" altLang="en-US" sz="3600" dirty="0" smtClean="0">
                <a:solidFill>
                  <a:schemeClr val="accent2"/>
                </a:solidFill>
              </a:rPr>
              <a:t>AZD9291 Phase I study design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224681" y="3227461"/>
            <a:ext cx="1008063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lIns="0" rIns="36000">
            <a:spAutoFit/>
          </a:bodyPr>
          <a:lstStyle>
            <a:lvl1pPr marL="82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prstClr val="white"/>
                </a:solidFill>
              </a:rPr>
              <a:t>Cohort 1</a:t>
            </a:r>
            <a:br>
              <a:rPr lang="en-US" altLang="en-US" sz="1600" b="1" dirty="0" smtClean="0">
                <a:solidFill>
                  <a:prstClr val="white"/>
                </a:solidFill>
              </a:rPr>
            </a:br>
            <a:r>
              <a:rPr lang="en-US" altLang="en-US" sz="1600" b="1" dirty="0" smtClean="0">
                <a:solidFill>
                  <a:prstClr val="white"/>
                </a:solidFill>
              </a:rPr>
              <a:t>20 mg</a:t>
            </a:r>
            <a:endParaRPr lang="en-US" altLang="en-US" sz="1600" b="1" dirty="0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29569" y="3332236"/>
            <a:ext cx="219075" cy="3683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513506" y="3837161"/>
            <a:ext cx="432000" cy="3683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2224681" y="4249069"/>
            <a:ext cx="1008063" cy="3397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xtLst/>
        </p:spPr>
        <p:txBody>
          <a:bodyPr lIns="0" rIns="36000">
            <a:spAutoFit/>
          </a:bodyPr>
          <a:lstStyle>
            <a:lvl1pPr marL="82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F2C52"/>
                </a:solidFill>
              </a:rPr>
              <a:t>T790M+</a:t>
            </a:r>
            <a:endParaRPr lang="en-US" altLang="en-US" sz="1600" b="1" dirty="0">
              <a:solidFill>
                <a:srgbClr val="0F2C52"/>
              </a:solidFill>
            </a:endParaRPr>
          </a:p>
        </p:txBody>
      </p:sp>
      <p:sp>
        <p:nvSpPr>
          <p:cNvPr id="13320" name="TextBox 15"/>
          <p:cNvSpPr txBox="1">
            <a:spLocks noChangeArrowheads="1"/>
          </p:cNvSpPr>
          <p:nvPr/>
        </p:nvSpPr>
        <p:spPr bwMode="auto">
          <a:xfrm>
            <a:off x="3459756" y="3227461"/>
            <a:ext cx="1008063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lIns="0" rIns="36000">
            <a:spAutoFit/>
          </a:bodyPr>
          <a:lstStyle>
            <a:lvl1pPr marL="82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prstClr val="white"/>
                </a:solidFill>
              </a:rPr>
              <a:t>Cohort 2</a:t>
            </a:r>
            <a:br>
              <a:rPr lang="en-US" altLang="en-US" sz="1600" b="1" dirty="0" smtClean="0">
                <a:solidFill>
                  <a:prstClr val="white"/>
                </a:solidFill>
              </a:rPr>
            </a:br>
            <a:r>
              <a:rPr lang="en-US" altLang="en-US" sz="1600" b="1" dirty="0" smtClean="0">
                <a:solidFill>
                  <a:prstClr val="white"/>
                </a:solidFill>
              </a:rPr>
              <a:t>40 mg</a:t>
            </a:r>
            <a:endParaRPr lang="en-US" altLang="en-US" sz="1600" b="1" dirty="0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467819" y="3332236"/>
            <a:ext cx="219075" cy="3683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2" name="TextBox 17"/>
          <p:cNvSpPr txBox="1">
            <a:spLocks noChangeArrowheads="1"/>
          </p:cNvSpPr>
          <p:nvPr/>
        </p:nvSpPr>
        <p:spPr bwMode="auto">
          <a:xfrm>
            <a:off x="4698403" y="3227461"/>
            <a:ext cx="1008063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lIns="0" rIns="36000">
            <a:spAutoFit/>
          </a:bodyPr>
          <a:lstStyle>
            <a:lvl1pPr marL="82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prstClr val="white"/>
                </a:solidFill>
              </a:rPr>
              <a:t>Cohort 3</a:t>
            </a:r>
            <a:br>
              <a:rPr lang="en-US" altLang="en-US" sz="1600" b="1" dirty="0" smtClean="0">
                <a:solidFill>
                  <a:prstClr val="white"/>
                </a:solidFill>
              </a:rPr>
            </a:br>
            <a:r>
              <a:rPr lang="en-US" altLang="en-US" sz="1600" b="1" dirty="0" smtClean="0">
                <a:solidFill>
                  <a:prstClr val="white"/>
                </a:solidFill>
              </a:rPr>
              <a:t>80 mg</a:t>
            </a:r>
            <a:endParaRPr lang="en-US" altLang="en-US" sz="1600" b="1" dirty="0">
              <a:solidFill>
                <a:prstClr val="white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706069" y="3332236"/>
            <a:ext cx="219075" cy="3683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4" name="TextBox 19"/>
          <p:cNvSpPr txBox="1">
            <a:spLocks noChangeArrowheads="1"/>
          </p:cNvSpPr>
          <p:nvPr/>
        </p:nvSpPr>
        <p:spPr bwMode="auto">
          <a:xfrm>
            <a:off x="5923931" y="3227461"/>
            <a:ext cx="1008062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lIns="0" rIns="36000">
            <a:spAutoFit/>
          </a:bodyPr>
          <a:lstStyle>
            <a:lvl1pPr marL="82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prstClr val="white"/>
                </a:solidFill>
              </a:rPr>
              <a:t>Cohort 4</a:t>
            </a:r>
            <a:br>
              <a:rPr lang="en-US" altLang="en-US" sz="1600" b="1" dirty="0" smtClean="0">
                <a:solidFill>
                  <a:prstClr val="white"/>
                </a:solidFill>
              </a:rPr>
            </a:br>
            <a:r>
              <a:rPr lang="en-US" altLang="en-US" sz="1600" b="1" dirty="0" smtClean="0">
                <a:solidFill>
                  <a:prstClr val="white"/>
                </a:solidFill>
              </a:rPr>
              <a:t>160 mg</a:t>
            </a:r>
            <a:endParaRPr lang="en-US" altLang="en-US" sz="1600" b="1" dirty="0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3747787" y="3837161"/>
            <a:ext cx="432000" cy="3683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6" name="TextBox 27"/>
          <p:cNvSpPr txBox="1">
            <a:spLocks noChangeArrowheads="1"/>
          </p:cNvSpPr>
          <p:nvPr/>
        </p:nvSpPr>
        <p:spPr bwMode="auto">
          <a:xfrm>
            <a:off x="3459756" y="4249069"/>
            <a:ext cx="1008063" cy="3397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xtLst/>
        </p:spPr>
        <p:txBody>
          <a:bodyPr lIns="0" rIns="36000">
            <a:spAutoFit/>
          </a:bodyPr>
          <a:lstStyle>
            <a:lvl1pPr marL="82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F2C52"/>
                </a:solidFill>
              </a:rPr>
              <a:t>T790M+</a:t>
            </a:r>
            <a:endParaRPr lang="en-US" altLang="en-US" sz="1600" b="1" dirty="0">
              <a:solidFill>
                <a:srgbClr val="0F2C52"/>
              </a:solidFill>
            </a:endParaRPr>
          </a:p>
        </p:txBody>
      </p:sp>
      <p:sp>
        <p:nvSpPr>
          <p:cNvPr id="13327" name="TextBox 16"/>
          <p:cNvSpPr txBox="1">
            <a:spLocks noChangeArrowheads="1"/>
          </p:cNvSpPr>
          <p:nvPr/>
        </p:nvSpPr>
        <p:spPr bwMode="auto">
          <a:xfrm>
            <a:off x="3459756" y="4585619"/>
            <a:ext cx="1008063" cy="339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0" rIns="36000">
            <a:spAutoFit/>
          </a:bodyPr>
          <a:lstStyle>
            <a:lvl1pPr marL="82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F2C52"/>
                </a:solidFill>
              </a:rPr>
              <a:t>T790M-</a:t>
            </a:r>
            <a:endParaRPr lang="en-US" altLang="en-US" sz="1600" b="1" dirty="0">
              <a:solidFill>
                <a:srgbClr val="0F2C52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4986434" y="3837161"/>
            <a:ext cx="432000" cy="3683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9" name="TextBox 30"/>
          <p:cNvSpPr txBox="1">
            <a:spLocks noChangeArrowheads="1"/>
          </p:cNvSpPr>
          <p:nvPr/>
        </p:nvSpPr>
        <p:spPr bwMode="auto">
          <a:xfrm>
            <a:off x="4698403" y="4249069"/>
            <a:ext cx="1008063" cy="3397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xtLst/>
        </p:spPr>
        <p:txBody>
          <a:bodyPr lIns="0" rIns="36000">
            <a:spAutoFit/>
          </a:bodyPr>
          <a:lstStyle>
            <a:lvl1pPr marL="82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F2C52"/>
                </a:solidFill>
              </a:rPr>
              <a:t>T790M+</a:t>
            </a:r>
            <a:endParaRPr lang="en-US" altLang="en-US" sz="1600" b="1" dirty="0">
              <a:solidFill>
                <a:srgbClr val="0F2C52"/>
              </a:solidFill>
            </a:endParaRPr>
          </a:p>
        </p:txBody>
      </p:sp>
      <p:sp>
        <p:nvSpPr>
          <p:cNvPr id="13330" name="TextBox 19"/>
          <p:cNvSpPr txBox="1">
            <a:spLocks noChangeArrowheads="1"/>
          </p:cNvSpPr>
          <p:nvPr/>
        </p:nvSpPr>
        <p:spPr bwMode="auto">
          <a:xfrm>
            <a:off x="4698403" y="4585619"/>
            <a:ext cx="1008063" cy="339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0" rIns="36000">
            <a:spAutoFit/>
          </a:bodyPr>
          <a:lstStyle>
            <a:lvl1pPr marL="82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F2C52"/>
                </a:solidFill>
              </a:rPr>
              <a:t>T790M-</a:t>
            </a:r>
            <a:endParaRPr lang="en-US" altLang="en-US" sz="1600" b="1" dirty="0">
              <a:solidFill>
                <a:srgbClr val="0F2C52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6211962" y="3837161"/>
            <a:ext cx="432000" cy="3683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32" name="TextBox 21"/>
          <p:cNvSpPr txBox="1">
            <a:spLocks noChangeArrowheads="1"/>
          </p:cNvSpPr>
          <p:nvPr/>
        </p:nvSpPr>
        <p:spPr bwMode="auto">
          <a:xfrm>
            <a:off x="5923931" y="4249069"/>
            <a:ext cx="1008062" cy="3397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xtLst/>
        </p:spPr>
        <p:txBody>
          <a:bodyPr lIns="0" rIns="36000">
            <a:spAutoFit/>
          </a:bodyPr>
          <a:lstStyle>
            <a:lvl1pPr marL="82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F2C52"/>
                </a:solidFill>
              </a:rPr>
              <a:t>T790M+</a:t>
            </a:r>
            <a:endParaRPr lang="en-US" altLang="en-US" sz="1600" b="1" dirty="0">
              <a:solidFill>
                <a:srgbClr val="0F2C52"/>
              </a:solidFill>
            </a:endParaRPr>
          </a:p>
        </p:txBody>
      </p:sp>
      <p:sp>
        <p:nvSpPr>
          <p:cNvPr id="13333" name="TextBox 22"/>
          <p:cNvSpPr txBox="1">
            <a:spLocks noChangeArrowheads="1"/>
          </p:cNvSpPr>
          <p:nvPr/>
        </p:nvSpPr>
        <p:spPr bwMode="auto">
          <a:xfrm>
            <a:off x="5923931" y="4588794"/>
            <a:ext cx="1008062" cy="336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0" rIns="36000">
            <a:spAutoFit/>
          </a:bodyPr>
          <a:lstStyle>
            <a:lvl1pPr marL="82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F2C52"/>
                </a:solidFill>
              </a:rPr>
              <a:t>T790M-</a:t>
            </a:r>
            <a:endParaRPr lang="en-US" altLang="en-US" sz="1600" b="1" dirty="0">
              <a:solidFill>
                <a:srgbClr val="0F2C52"/>
              </a:solidFill>
            </a:endParaRPr>
          </a:p>
        </p:txBody>
      </p:sp>
      <p:sp>
        <p:nvSpPr>
          <p:cNvPr id="13338" name="TextBox 1"/>
          <p:cNvSpPr txBox="1">
            <a:spLocks noChangeArrowheads="1"/>
          </p:cNvSpPr>
          <p:nvPr/>
        </p:nvSpPr>
        <p:spPr bwMode="auto">
          <a:xfrm>
            <a:off x="249336" y="2939963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prstClr val="white"/>
                </a:solidFill>
              </a:rPr>
              <a:t>Escalation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prstClr val="white"/>
                </a:solidFill>
              </a:rPr>
              <a:t>Not preselected </a:t>
            </a:r>
            <a:br>
              <a:rPr lang="en-US" altLang="en-US" sz="1200" dirty="0" smtClean="0">
                <a:solidFill>
                  <a:prstClr val="white"/>
                </a:solidFill>
              </a:rPr>
            </a:br>
            <a:r>
              <a:rPr lang="en-US" altLang="en-US" sz="1200" dirty="0" smtClean="0">
                <a:solidFill>
                  <a:prstClr val="white"/>
                </a:solidFill>
              </a:rPr>
              <a:t>by T790M status </a:t>
            </a:r>
            <a:endParaRPr lang="en-US" altLang="en-US" sz="1200" dirty="0">
              <a:solidFill>
                <a:prstClr val="white"/>
              </a:solidFill>
            </a:endParaRPr>
          </a:p>
        </p:txBody>
      </p:sp>
      <p:sp>
        <p:nvSpPr>
          <p:cNvPr id="13339" name="TextBox 42"/>
          <p:cNvSpPr txBox="1">
            <a:spLocks noChangeArrowheads="1"/>
          </p:cNvSpPr>
          <p:nvPr/>
        </p:nvSpPr>
        <p:spPr bwMode="auto">
          <a:xfrm>
            <a:off x="249336" y="4260496"/>
            <a:ext cx="2300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prstClr val="white"/>
                </a:solidFill>
              </a:rPr>
              <a:t>Expansion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>
                <a:solidFill>
                  <a:prstClr val="white"/>
                </a:solidFill>
              </a:rPr>
              <a:t>Enrollment by local testing </a:t>
            </a:r>
            <a:br>
              <a:rPr lang="en-US" altLang="en-US" sz="1200" dirty="0" smtClean="0">
                <a:solidFill>
                  <a:prstClr val="white"/>
                </a:solidFill>
              </a:rPr>
            </a:br>
            <a:r>
              <a:rPr lang="en-US" altLang="en-US" sz="1200" dirty="0" smtClean="0">
                <a:solidFill>
                  <a:prstClr val="white"/>
                </a:solidFill>
              </a:rPr>
              <a:t>followed by central laboratory confirmation* of T790M status or by central laboratory testing alone</a:t>
            </a:r>
            <a:endParaRPr lang="en-US" altLang="en-US" sz="1200" dirty="0">
              <a:solidFill>
                <a:prstClr val="white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924497" y="3332236"/>
            <a:ext cx="220663" cy="3683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41" name="TextBox 19"/>
          <p:cNvSpPr txBox="1">
            <a:spLocks noChangeArrowheads="1"/>
          </p:cNvSpPr>
          <p:nvPr/>
        </p:nvSpPr>
        <p:spPr bwMode="auto">
          <a:xfrm>
            <a:off x="7153869" y="3227461"/>
            <a:ext cx="1008062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lIns="0" rIns="36000">
            <a:spAutoFit/>
          </a:bodyPr>
          <a:lstStyle>
            <a:lvl1pPr marL="82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prstClr val="white"/>
                </a:solidFill>
              </a:rPr>
              <a:t>Cohort 5</a:t>
            </a:r>
            <a:br>
              <a:rPr lang="en-US" altLang="en-US" sz="1600" b="1" dirty="0" smtClean="0">
                <a:solidFill>
                  <a:prstClr val="white"/>
                </a:solidFill>
              </a:rPr>
            </a:br>
            <a:r>
              <a:rPr lang="en-US" altLang="en-US" sz="1600" b="1" dirty="0" smtClean="0">
                <a:solidFill>
                  <a:prstClr val="white"/>
                </a:solidFill>
              </a:rPr>
              <a:t>240 mg</a:t>
            </a:r>
            <a:endParaRPr lang="en-US" altLang="en-US" sz="1600" b="1" dirty="0">
              <a:solidFill>
                <a:prstClr val="white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5400000">
            <a:off x="7441900" y="3837161"/>
            <a:ext cx="432000" cy="3683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43" name="TextBox 32"/>
          <p:cNvSpPr txBox="1">
            <a:spLocks noChangeArrowheads="1"/>
          </p:cNvSpPr>
          <p:nvPr/>
        </p:nvSpPr>
        <p:spPr bwMode="auto">
          <a:xfrm>
            <a:off x="7145160" y="4249069"/>
            <a:ext cx="1008062" cy="3397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xtLst/>
        </p:spPr>
        <p:txBody>
          <a:bodyPr lIns="0" rIns="36000">
            <a:spAutoFit/>
          </a:bodyPr>
          <a:lstStyle>
            <a:lvl1pPr marL="82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0F2C52"/>
                </a:solidFill>
              </a:rPr>
              <a:t>T790M+</a:t>
            </a:r>
            <a:endParaRPr lang="en-US" altLang="en-US" sz="1600" b="1" dirty="0">
              <a:solidFill>
                <a:srgbClr val="0F2C5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145160" y="4585619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8238" y="1071921"/>
            <a:ext cx="85391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prstClr val="white"/>
                </a:solidFill>
                <a:cs typeface="Arial" charset="0"/>
              </a:rPr>
              <a:t>Phase I, open-label, multicenter study of AZD9291 administered once daily in Asian and Western patients with advanced NSCLC who have documented radiological progression while on prior therapy with an EGFR-TKI (AURA; NCT01802632)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600" dirty="0">
              <a:solidFill>
                <a:prstClr val="white"/>
              </a:solidFill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cs typeface="Arial" panose="020B0604020202020204" pitchFamily="34" charset="0"/>
              </a:rPr>
              <a:t>Objectives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cs typeface="Arial" panose="020B0604020202020204" pitchFamily="34" charset="0"/>
              </a:rPr>
              <a:t>Primary: safety and tolerability in EGFR-TKI-refractory patients</a:t>
            </a:r>
          </a:p>
          <a:p>
            <a:pPr marL="1793875" indent="-1793875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cs typeface="Arial" panose="020B0604020202020204" pitchFamily="34" charset="0"/>
              </a:rPr>
              <a:t>Secondary include: define maximum tolerated dose, pharmacokinetics, preliminary efficacy</a:t>
            </a:r>
          </a:p>
        </p:txBody>
      </p:sp>
      <p:sp>
        <p:nvSpPr>
          <p:cNvPr id="39" name="Footer Placeholder 3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Jänne ASCO 2014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98403" y="4930933"/>
            <a:ext cx="1008062" cy="5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txBody>
          <a:bodyPr lIns="0" rIns="36000">
            <a:spAutoFit/>
          </a:bodyPr>
          <a:lstStyle/>
          <a:p>
            <a:pPr marL="82550" defTabSz="457200">
              <a:defRPr/>
            </a:pPr>
            <a:r>
              <a:rPr lang="en-US" sz="1600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1st-line </a:t>
            </a:r>
            <a:r>
              <a:rPr lang="en-US" sz="16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EGFR</a:t>
            </a:r>
            <a:r>
              <a:rPr lang="en-US" sz="1600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m+</a:t>
            </a:r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4698403" y="5516721"/>
            <a:ext cx="1008062" cy="339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lIns="0" rIns="36000">
            <a:spAutoFit/>
          </a:bodyPr>
          <a:lstStyle>
            <a:lvl1pPr marL="82550"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</a:t>
            </a:r>
            <a:endParaRPr lang="en-US" altLang="en-US" sz="1600" b="1" baseline="30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24681" y="2934521"/>
            <a:ext cx="5937250" cy="242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Rolling six design</a:t>
            </a:r>
          </a:p>
        </p:txBody>
      </p:sp>
      <p:sp>
        <p:nvSpPr>
          <p:cNvPr id="46" name="TextBox 42"/>
          <p:cNvSpPr txBox="1">
            <a:spLocks noChangeArrowheads="1"/>
          </p:cNvSpPr>
          <p:nvPr/>
        </p:nvSpPr>
        <p:spPr bwMode="auto">
          <a:xfrm>
            <a:off x="4698403" y="5858057"/>
            <a:ext cx="1008062" cy="339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lIns="0" rIns="36000">
            <a:spAutoFit/>
          </a:bodyPr>
          <a:lstStyle>
            <a:lvl1pPr marL="82550"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en-US" altLang="en-US" sz="1600" b="1" baseline="30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23931" y="4930933"/>
            <a:ext cx="1008062" cy="585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txBody>
          <a:bodyPr lIns="0" rIns="36000">
            <a:spAutoFit/>
          </a:bodyPr>
          <a:lstStyle/>
          <a:p>
            <a:pPr marL="82550" defTabSz="457200">
              <a:defRPr/>
            </a:pPr>
            <a:r>
              <a:rPr lang="en-US" sz="1600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1st-line </a:t>
            </a:r>
            <a:r>
              <a:rPr lang="en-US" sz="1600" b="1" i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EGFR</a:t>
            </a:r>
            <a:r>
              <a:rPr lang="en-US" sz="1600" b="1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m+</a:t>
            </a:r>
          </a:p>
        </p:txBody>
      </p:sp>
      <p:sp>
        <p:nvSpPr>
          <p:cNvPr id="45" name="TextBox 42"/>
          <p:cNvSpPr txBox="1">
            <a:spLocks noChangeArrowheads="1"/>
          </p:cNvSpPr>
          <p:nvPr/>
        </p:nvSpPr>
        <p:spPr bwMode="auto">
          <a:xfrm>
            <a:off x="5923931" y="5516721"/>
            <a:ext cx="1008062" cy="339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lIns="0" rIns="36000">
            <a:spAutoFit/>
          </a:bodyPr>
          <a:lstStyle>
            <a:lvl1pPr marL="82550" algn="l"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</a:t>
            </a:r>
            <a:endParaRPr lang="en-US" altLang="en-US" sz="1600" b="1" baseline="30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286168" y="6037263"/>
            <a:ext cx="8424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prstClr val="white"/>
                </a:solidFill>
              </a:rPr>
              <a:t>*cobas</a:t>
            </a:r>
            <a:r>
              <a:rPr lang="en-US" altLang="en-US" sz="1000" baseline="30000" dirty="0" smtClean="0">
                <a:solidFill>
                  <a:prstClr val="white"/>
                </a:solidFill>
              </a:rPr>
              <a:t>®</a:t>
            </a:r>
            <a:r>
              <a:rPr lang="en-US" altLang="en-US" sz="1000" dirty="0" smtClean="0">
                <a:solidFill>
                  <a:prstClr val="white"/>
                </a:solidFill>
              </a:rPr>
              <a:t> EGFR Mutation Test (Roche Molecular Systems)</a:t>
            </a:r>
            <a:endParaRPr lang="en-US" altLang="en-US" sz="10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9" y="1038225"/>
            <a:ext cx="8669950" cy="3360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9916" y="1213716"/>
            <a:ext cx="795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white"/>
                </a:solidFill>
                <a:ea typeface="ＭＳ Ｐゴシック" pitchFamily="34" charset="-128"/>
                <a:cs typeface="Arial" charset="0"/>
              </a:rPr>
              <a:t>Best percentage change from baseline in target lesion: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white"/>
                </a:solidFill>
                <a:ea typeface="ＭＳ Ｐゴシック" pitchFamily="34" charset="-128"/>
                <a:cs typeface="Arial" charset="0"/>
              </a:rPr>
              <a:t>all evaluable patients, escalation and expansion (N=205)</a:t>
            </a:r>
            <a:endParaRPr lang="en-US" sz="1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267844" y="320254"/>
            <a:ext cx="8493125" cy="919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accent2"/>
                </a:solidFill>
                <a:ea typeface="ＭＳ Ｐゴシック" pitchFamily="34" charset="-128"/>
              </a:rPr>
              <a:t>Response rate</a:t>
            </a:r>
            <a:r>
              <a:rPr lang="en-US" altLang="en-US" sz="3200" baseline="30000" dirty="0" smtClean="0">
                <a:solidFill>
                  <a:schemeClr val="accent2"/>
                </a:solidFill>
                <a:ea typeface="ＭＳ Ｐゴシック" pitchFamily="34" charset="-128"/>
              </a:rPr>
              <a:t>*</a:t>
            </a:r>
            <a:r>
              <a:rPr lang="en-US" altLang="en-US" sz="3200" dirty="0" smtClean="0">
                <a:solidFill>
                  <a:schemeClr val="accent2"/>
                </a:solidFill>
                <a:ea typeface="ＭＳ Ｐゴシック" pitchFamily="34" charset="-128"/>
              </a:rPr>
              <a:t> in overall population</a:t>
            </a:r>
            <a:endParaRPr lang="en-US" altLang="en-US" sz="3200" baseline="30000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117" y="3869510"/>
            <a:ext cx="770747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prstClr val="white"/>
                </a:solidFill>
                <a:cs typeface="Arial" charset="0"/>
              </a:rPr>
              <a:t>First patient dosed Mar 6, 2013</a:t>
            </a:r>
          </a:p>
          <a:p>
            <a:pPr marL="285750" lvl="1" indent="-28575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prstClr val="white"/>
                </a:solidFill>
                <a:cs typeface="Arial" charset="0"/>
              </a:rPr>
              <a:t>Longest response &gt;9 months ongoing at time of data cutoff</a:t>
            </a: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prstClr val="white"/>
                </a:solidFill>
                <a:cs typeface="Arial" charset="0"/>
              </a:rPr>
              <a:t>ORR* = 53% (109/205; 95% CI 46%, 60%); no difference in ORR by race</a:t>
            </a: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prstClr val="white"/>
                </a:solidFill>
                <a:cs typeface="Arial" charset="0"/>
              </a:rPr>
              <a:t>Overall disease control rate (CR+PR+SD) = 83% (171/205; 95% CI 78%, 88%)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03279"/>
              </p:ext>
            </p:extLst>
          </p:nvPr>
        </p:nvGraphicFramePr>
        <p:xfrm>
          <a:off x="2504130" y="4803170"/>
          <a:ext cx="4766760" cy="71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460"/>
                <a:gridCol w="794460"/>
                <a:gridCol w="794460"/>
                <a:gridCol w="794460"/>
                <a:gridCol w="794460"/>
                <a:gridCol w="794460"/>
              </a:tblGrid>
              <a:tr h="20023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20 mg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40 mg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80 mg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160 mg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240 mg</a:t>
                      </a:r>
                      <a:endParaRPr lang="en-GB" sz="1200" baseline="30000" dirty="0"/>
                    </a:p>
                  </a:txBody>
                  <a:tcPr/>
                </a:tc>
              </a:tr>
              <a:tr h="20023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N (205)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20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57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61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55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12</a:t>
                      </a:r>
                      <a:endParaRPr lang="en-GB" sz="1200" baseline="30000" dirty="0"/>
                    </a:p>
                  </a:txBody>
                  <a:tcPr/>
                </a:tc>
              </a:tr>
              <a:tr h="20023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ORR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55%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44%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54%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58%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67%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278611" y="5583202"/>
            <a:ext cx="8604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prstClr val="white"/>
                </a:solidFill>
              </a:rPr>
              <a:t>*Includes confirmed responses and responses awaiting confirmation; </a:t>
            </a:r>
            <a:r>
              <a:rPr lang="en-US" altLang="en-US" sz="1000" baseline="30000" dirty="0" smtClean="0">
                <a:solidFill>
                  <a:prstClr val="white"/>
                </a:solidFill>
              </a:rPr>
              <a:t>#</a:t>
            </a:r>
            <a:r>
              <a:rPr lang="en-US" altLang="en-US" sz="1000" dirty="0" smtClean="0">
                <a:solidFill>
                  <a:prstClr val="white"/>
                </a:solidFill>
              </a:rPr>
              <a:t>represents imputed values. Population: all dosed patients with a </a:t>
            </a:r>
            <a:br>
              <a:rPr lang="en-US" altLang="en-US" sz="1000" dirty="0" smtClean="0">
                <a:solidFill>
                  <a:prstClr val="white"/>
                </a:solidFill>
              </a:rPr>
            </a:br>
            <a:r>
              <a:rPr lang="en-US" altLang="en-US" sz="1000" dirty="0" smtClean="0">
                <a:solidFill>
                  <a:prstClr val="white"/>
                </a:solidFill>
              </a:rPr>
              <a:t>baseline RECIST assessment and an evaluable response (CR, PR, SD, or PD), N=205 (from 232 dosed patients, 27 patients </a:t>
            </a:r>
            <a:r>
              <a:rPr lang="en-GB" altLang="en-US" sz="1000" dirty="0">
                <a:solidFill>
                  <a:prstClr val="white"/>
                </a:solidFill>
              </a:rPr>
              <a:t>with a current </a:t>
            </a:r>
            <a:r>
              <a:rPr lang="en-GB" altLang="en-US" sz="1000" dirty="0" smtClean="0">
                <a:solidFill>
                  <a:prstClr val="white"/>
                </a:solidFill>
              </a:rPr>
              <a:t/>
            </a:r>
            <a:br>
              <a:rPr lang="en-GB" altLang="en-US" sz="1000" dirty="0" smtClean="0">
                <a:solidFill>
                  <a:prstClr val="white"/>
                </a:solidFill>
              </a:rPr>
            </a:br>
            <a:r>
              <a:rPr lang="en-GB" altLang="en-US" sz="1000" dirty="0" smtClean="0">
                <a:solidFill>
                  <a:prstClr val="white"/>
                </a:solidFill>
              </a:rPr>
              <a:t>non-evaluable response </a:t>
            </a:r>
            <a:r>
              <a:rPr lang="en-GB" altLang="en-US" sz="1000" dirty="0">
                <a:solidFill>
                  <a:prstClr val="white"/>
                </a:solidFill>
              </a:rPr>
              <a:t>are not </a:t>
            </a:r>
            <a:r>
              <a:rPr lang="en-GB" altLang="en-US" sz="1000" dirty="0" smtClean="0">
                <a:solidFill>
                  <a:prstClr val="white"/>
                </a:solidFill>
              </a:rPr>
              <a:t>included</a:t>
            </a:r>
            <a:r>
              <a:rPr lang="en-US" altLang="en-US" sz="1000" dirty="0" smtClean="0">
                <a:solidFill>
                  <a:prstClr val="white"/>
                </a:solidFill>
              </a:rPr>
              <a:t>). CI, confidence interval; CR, confirmed complete response</a:t>
            </a:r>
            <a:r>
              <a:rPr lang="en-US" altLang="en-US" sz="1000" dirty="0">
                <a:solidFill>
                  <a:prstClr val="white"/>
                </a:solidFill>
              </a:rPr>
              <a:t>; </a:t>
            </a:r>
            <a:r>
              <a:rPr lang="en-US" altLang="en-US" sz="1000" dirty="0" smtClean="0">
                <a:solidFill>
                  <a:prstClr val="white"/>
                </a:solidFill>
              </a:rPr>
              <a:t>ORR</a:t>
            </a:r>
            <a:r>
              <a:rPr lang="en-US" altLang="en-US" sz="1000" dirty="0">
                <a:solidFill>
                  <a:prstClr val="white"/>
                </a:solidFill>
              </a:rPr>
              <a:t>, overall response rate; </a:t>
            </a:r>
            <a:r>
              <a:rPr lang="en-US" altLang="en-US" sz="1000" dirty="0" smtClean="0">
                <a:solidFill>
                  <a:prstClr val="white"/>
                </a:solidFill>
              </a:rPr>
              <a:t/>
            </a:r>
            <a:br>
              <a:rPr lang="en-US" altLang="en-US" sz="1000" dirty="0" smtClean="0">
                <a:solidFill>
                  <a:prstClr val="white"/>
                </a:solidFill>
              </a:rPr>
            </a:br>
            <a:r>
              <a:rPr lang="en-US" altLang="en-US" sz="1000" dirty="0">
                <a:solidFill>
                  <a:prstClr val="white"/>
                </a:solidFill>
              </a:rPr>
              <a:t>PD, progressive disease; PR</a:t>
            </a:r>
            <a:r>
              <a:rPr lang="en-US" altLang="en-US" sz="1000" dirty="0" smtClean="0">
                <a:solidFill>
                  <a:prstClr val="white"/>
                </a:solidFill>
              </a:rPr>
              <a:t>, confirmed partial response; RECIST, Response Evaluation Criteria In Solid Tumors; SD, stable disease</a:t>
            </a:r>
            <a:endParaRPr lang="en-US" altLang="en-US" sz="10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235" y="116408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023" y="161107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 flipH="1" flipV="1">
            <a:off x="266466" y="2026041"/>
            <a:ext cx="245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939" y="2428655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-20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61" y="2880933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-40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269" y="3295074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-60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727" y="3731470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-80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71" y="413863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-100</a:t>
            </a:r>
          </a:p>
        </p:txBody>
      </p:sp>
      <p:grpSp>
        <p:nvGrpSpPr>
          <p:cNvPr id="6" name="Group 24"/>
          <p:cNvGrpSpPr/>
          <p:nvPr/>
        </p:nvGrpSpPr>
        <p:grpSpPr>
          <a:xfrm>
            <a:off x="1016878" y="2930163"/>
            <a:ext cx="1487252" cy="246221"/>
            <a:chOff x="795813" y="2627273"/>
            <a:chExt cx="1487252" cy="246221"/>
          </a:xfrm>
        </p:grpSpPr>
        <p:sp>
          <p:nvSpPr>
            <p:cNvPr id="26" name="TextBox 4"/>
            <p:cNvSpPr txBox="1">
              <a:spLocks noChangeArrowheads="1"/>
            </p:cNvSpPr>
            <p:nvPr/>
          </p:nvSpPr>
          <p:spPr bwMode="auto">
            <a:xfrm>
              <a:off x="912177" y="2627273"/>
              <a:ext cx="137088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prstClr val="white"/>
                  </a:solidFill>
                  <a:cs typeface="Arial" charset="0"/>
                </a:rPr>
                <a:t>Complete response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5813" y="2668548"/>
              <a:ext cx="133350" cy="133350"/>
            </a:xfrm>
            <a:prstGeom prst="rect">
              <a:avLst/>
            </a:prstGeom>
            <a:solidFill>
              <a:srgbClr val="F1666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96869" y="1613825"/>
            <a:ext cx="4876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white"/>
                </a:solidFill>
                <a:cs typeface="Arial" charset="0"/>
              </a:rPr>
              <a:t>#######</a:t>
            </a:r>
          </a:p>
        </p:txBody>
      </p:sp>
      <p:grpSp>
        <p:nvGrpSpPr>
          <p:cNvPr id="7" name="Group 20"/>
          <p:cNvGrpSpPr/>
          <p:nvPr/>
        </p:nvGrpSpPr>
        <p:grpSpPr>
          <a:xfrm>
            <a:off x="1016878" y="3134077"/>
            <a:ext cx="1342982" cy="246221"/>
            <a:chOff x="795813" y="2627273"/>
            <a:chExt cx="1342982" cy="246221"/>
          </a:xfrm>
        </p:grpSpPr>
        <p:sp>
          <p:nvSpPr>
            <p:cNvPr id="22" name="TextBox 4"/>
            <p:cNvSpPr txBox="1">
              <a:spLocks noChangeArrowheads="1"/>
            </p:cNvSpPr>
            <p:nvPr/>
          </p:nvSpPr>
          <p:spPr bwMode="auto">
            <a:xfrm>
              <a:off x="912177" y="2627273"/>
              <a:ext cx="122661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prstClr val="white"/>
                  </a:solidFill>
                  <a:cs typeface="Arial" charset="0"/>
                </a:rPr>
                <a:t>Partial response*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5813" y="2668548"/>
              <a:ext cx="133350" cy="133350"/>
            </a:xfrm>
            <a:prstGeom prst="rect">
              <a:avLst/>
            </a:prstGeom>
            <a:solidFill>
              <a:srgbClr val="42B5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1016878" y="3337991"/>
            <a:ext cx="1153827" cy="246221"/>
            <a:chOff x="795813" y="2627273"/>
            <a:chExt cx="1153827" cy="246221"/>
          </a:xfrm>
        </p:grpSpPr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912177" y="2627273"/>
              <a:ext cx="10374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prstClr val="white"/>
                  </a:solidFill>
                  <a:cs typeface="Arial" charset="0"/>
                </a:rPr>
                <a:t>Non-response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5813" y="2668548"/>
              <a:ext cx="133350" cy="133350"/>
            </a:xfrm>
            <a:prstGeom prst="rect">
              <a:avLst/>
            </a:prstGeom>
            <a:solidFill>
              <a:srgbClr val="D8C5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Footer Placeholder 3"/>
          <p:cNvSpPr txBox="1">
            <a:spLocks/>
          </p:cNvSpPr>
          <p:nvPr/>
        </p:nvSpPr>
        <p:spPr bwMode="auto">
          <a:xfrm>
            <a:off x="869950" y="6386185"/>
            <a:ext cx="5373688" cy="269875"/>
          </a:xfrm>
          <a:prstGeom prst="rect">
            <a:avLst/>
          </a:prstGeom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 smtClean="0">
                <a:solidFill>
                  <a:srgbClr val="FFFFFF"/>
                </a:solidFill>
              </a:rPr>
              <a:t>Jänne ASCO 2014</a:t>
            </a:r>
          </a:p>
        </p:txBody>
      </p:sp>
    </p:spTree>
    <p:extLst>
      <p:ext uri="{BB962C8B-B14F-4D97-AF65-F5344CB8AC3E}">
        <p14:creationId xmlns:p14="http://schemas.microsoft.com/office/powerpoint/2010/main" val="366916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/>
          <p:cNvSpPr>
            <a:spLocks noGrp="1"/>
          </p:cNvSpPr>
          <p:nvPr>
            <p:ph type="title" idx="4294967295"/>
          </p:nvPr>
        </p:nvSpPr>
        <p:spPr>
          <a:xfrm>
            <a:off x="266340" y="314332"/>
            <a:ext cx="8493125" cy="919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>
                <a:solidFill>
                  <a:schemeClr val="accent2"/>
                </a:solidFill>
              </a:rPr>
              <a:t>Response rate</a:t>
            </a:r>
            <a:r>
              <a:rPr lang="en-US" altLang="en-US" sz="3600" baseline="30000" dirty="0" smtClean="0">
                <a:solidFill>
                  <a:schemeClr val="accent2"/>
                </a:solidFill>
              </a:rPr>
              <a:t>*</a:t>
            </a:r>
            <a:r>
              <a:rPr lang="en-US" altLang="en-US" sz="3600" dirty="0" smtClean="0">
                <a:solidFill>
                  <a:schemeClr val="accent2"/>
                </a:solidFill>
              </a:rPr>
              <a:t> in T790M+ (central test)</a:t>
            </a:r>
          </a:p>
        </p:txBody>
      </p:sp>
      <p:sp>
        <p:nvSpPr>
          <p:cNvPr id="2" name="Rectangle 1"/>
          <p:cNvSpPr/>
          <p:nvPr/>
        </p:nvSpPr>
        <p:spPr>
          <a:xfrm>
            <a:off x="773333" y="4301397"/>
            <a:ext cx="6818812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prstClr val="white"/>
                </a:solidFill>
                <a:cs typeface="Arial" charset="0"/>
              </a:rPr>
              <a:t>ORR* = 64% (69/107; 95% Cl 55%, 73%) in patients with </a:t>
            </a:r>
            <a:r>
              <a:rPr lang="en-US" altLang="en-US" sz="1200" i="1" dirty="0">
                <a:solidFill>
                  <a:prstClr val="white"/>
                </a:solidFill>
                <a:cs typeface="Arial" charset="0"/>
              </a:rPr>
              <a:t>EGFR</a:t>
            </a:r>
            <a:r>
              <a:rPr lang="en-US" altLang="en-US" sz="1200" dirty="0">
                <a:solidFill>
                  <a:prstClr val="white"/>
                </a:solidFill>
                <a:cs typeface="Arial" charset="0"/>
              </a:rPr>
              <a:t> T790M+ NSCLC</a:t>
            </a:r>
          </a:p>
          <a:p>
            <a:pPr marL="285750" indent="-28575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prstClr val="white"/>
                </a:solidFill>
                <a:cs typeface="Arial" charset="0"/>
              </a:rPr>
              <a:t>Overall disease control rate (CR+PR+SD) = 94% (101/107; 95% CI 88%, 98%)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88479"/>
              </p:ext>
            </p:extLst>
          </p:nvPr>
        </p:nvGraphicFramePr>
        <p:xfrm>
          <a:off x="2504020" y="4795070"/>
          <a:ext cx="4714032" cy="71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672"/>
                <a:gridCol w="785672"/>
                <a:gridCol w="785672"/>
                <a:gridCol w="785672"/>
                <a:gridCol w="785672"/>
                <a:gridCol w="785672"/>
              </a:tblGrid>
              <a:tr h="23624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20 mg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40 mg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80 mg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160 mg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240 mg</a:t>
                      </a:r>
                      <a:endParaRPr lang="en-GB" sz="1200" dirty="0"/>
                    </a:p>
                  </a:txBody>
                  <a:tcPr/>
                </a:tc>
              </a:tr>
              <a:tr h="23624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N (107)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29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34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28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6</a:t>
                      </a:r>
                      <a:endParaRPr lang="en-GB" sz="1200" baseline="30000" dirty="0"/>
                    </a:p>
                  </a:txBody>
                  <a:tcPr/>
                </a:tc>
              </a:tr>
              <a:tr h="23624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ORR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50%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62%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68%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64%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B" sz="1200" dirty="0" smtClean="0"/>
                        <a:t>83%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09916" y="1265970"/>
            <a:ext cx="7955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F2C52"/>
                </a:solidFill>
                <a:ea typeface="ＭＳ Ｐゴシック" pitchFamily="34" charset="-128"/>
                <a:cs typeface="Arial" charset="0"/>
              </a:rPr>
              <a:t>Best percentage change from baseline in target lesion: all evaluable T790M+ patients, Part B</a:t>
            </a:r>
            <a:endParaRPr lang="en-US" sz="1400" dirty="0">
              <a:solidFill>
                <a:srgbClr val="0F2C52"/>
              </a:solidFill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"/>
          <a:stretch/>
        </p:blipFill>
        <p:spPr>
          <a:xfrm>
            <a:off x="373002" y="1109663"/>
            <a:ext cx="8518586" cy="3398889"/>
          </a:xfrm>
          <a:prstGeom prst="rect">
            <a:avLst/>
          </a:prstGeom>
        </p:spPr>
      </p:pic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276823" y="5734958"/>
            <a:ext cx="89330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prstClr val="white"/>
                </a:solidFill>
              </a:rPr>
              <a:t>*Includes confirmed responses and responses awaiting confirmation; </a:t>
            </a:r>
            <a:r>
              <a:rPr lang="en-US" altLang="en-US" sz="1000" baseline="30000" dirty="0" smtClean="0">
                <a:solidFill>
                  <a:prstClr val="white"/>
                </a:solidFill>
              </a:rPr>
              <a:t>#</a:t>
            </a:r>
            <a:r>
              <a:rPr lang="en-US" altLang="en-US" sz="1000" dirty="0" smtClean="0">
                <a:solidFill>
                  <a:prstClr val="white"/>
                </a:solidFill>
              </a:rPr>
              <a:t>represents imputed values</a:t>
            </a:r>
            <a:br>
              <a:rPr lang="en-US" altLang="en-US" sz="1000" dirty="0" smtClean="0">
                <a:solidFill>
                  <a:prstClr val="white"/>
                </a:solidFill>
              </a:rPr>
            </a:br>
            <a:r>
              <a:rPr lang="en-US" altLang="en-US" sz="1000" dirty="0" smtClean="0">
                <a:solidFill>
                  <a:prstClr val="white"/>
                </a:solidFill>
              </a:rPr>
              <a:t>Population: all dosed centrally confirmed T790M+ patients with a baseline RECIST assessment and an evaluable </a:t>
            </a:r>
            <a:r>
              <a:rPr lang="en-US" altLang="en-US" sz="1000" dirty="0">
                <a:solidFill>
                  <a:prstClr val="white"/>
                </a:solidFill>
              </a:rPr>
              <a:t>response (CR/PR, </a:t>
            </a:r>
            <a:r>
              <a:rPr lang="en-US" altLang="en-US" sz="1000" dirty="0" smtClean="0">
                <a:solidFill>
                  <a:prstClr val="white"/>
                </a:solidFill>
              </a:rPr>
              <a:t>SD, </a:t>
            </a:r>
            <a:r>
              <a:rPr lang="en-US" altLang="en-US" sz="1000" dirty="0">
                <a:solidFill>
                  <a:prstClr val="white"/>
                </a:solidFill>
              </a:rPr>
              <a:t>or </a:t>
            </a:r>
            <a:r>
              <a:rPr lang="en-US" altLang="en-US" sz="1000" dirty="0" smtClean="0">
                <a:solidFill>
                  <a:prstClr val="white"/>
                </a:solidFill>
              </a:rPr>
              <a:t>PD</a:t>
            </a:r>
            <a:r>
              <a:rPr lang="en-US" altLang="en-US" sz="1000" dirty="0">
                <a:solidFill>
                  <a:prstClr val="white"/>
                </a:solidFill>
              </a:rPr>
              <a:t>)</a:t>
            </a:r>
            <a:r>
              <a:rPr lang="en-US" altLang="en-US" sz="1000" dirty="0" smtClean="0">
                <a:solidFill>
                  <a:prstClr val="white"/>
                </a:solidFill>
              </a:rPr>
              <a:t>, </a:t>
            </a:r>
            <a:br>
              <a:rPr lang="en-US" altLang="en-US" sz="1000" dirty="0" smtClean="0">
                <a:solidFill>
                  <a:prstClr val="white"/>
                </a:solidFill>
              </a:rPr>
            </a:br>
            <a:r>
              <a:rPr lang="en-US" altLang="en-US" sz="1000" dirty="0" smtClean="0">
                <a:solidFill>
                  <a:prstClr val="white"/>
                </a:solidFill>
              </a:rPr>
              <a:t>N=107 (from 120 T790M+ patients; 13 patients </a:t>
            </a:r>
            <a:r>
              <a:rPr lang="en-GB" altLang="en-US" sz="1000" dirty="0" smtClean="0">
                <a:solidFill>
                  <a:prstClr val="white"/>
                </a:solidFill>
              </a:rPr>
              <a:t>with </a:t>
            </a:r>
            <a:r>
              <a:rPr lang="en-GB" altLang="en-US" sz="1000" dirty="0">
                <a:solidFill>
                  <a:prstClr val="white"/>
                </a:solidFill>
              </a:rPr>
              <a:t>a current non-evaluable </a:t>
            </a:r>
            <a:r>
              <a:rPr lang="en-GB" altLang="en-US" sz="1000" dirty="0" smtClean="0">
                <a:solidFill>
                  <a:prstClr val="white"/>
                </a:solidFill>
              </a:rPr>
              <a:t>response </a:t>
            </a:r>
            <a:r>
              <a:rPr lang="en-GB" altLang="en-US" sz="1000" dirty="0">
                <a:solidFill>
                  <a:prstClr val="white"/>
                </a:solidFill>
              </a:rPr>
              <a:t>are not </a:t>
            </a:r>
            <a:r>
              <a:rPr lang="en-GB" altLang="en-US" sz="1000" dirty="0" smtClean="0">
                <a:solidFill>
                  <a:prstClr val="white"/>
                </a:solidFill>
              </a:rPr>
              <a:t>included). D, discontinued; </a:t>
            </a:r>
            <a:r>
              <a:rPr lang="en-US" altLang="en-US" sz="1000" dirty="0" smtClean="0">
                <a:solidFill>
                  <a:prstClr val="white"/>
                </a:solidFill>
              </a:rPr>
              <a:t>QD, once daily</a:t>
            </a:r>
            <a:endParaRPr lang="en-US" altLang="en-US" sz="100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2134" y="1213716"/>
            <a:ext cx="9205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white"/>
                </a:solidFill>
                <a:ea typeface="ＭＳ Ｐゴシック" pitchFamily="34" charset="-128"/>
                <a:cs typeface="Arial" charset="0"/>
              </a:rPr>
              <a:t>Best percentage change from baseline in target lesion: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white"/>
                </a:solidFill>
                <a:ea typeface="ＭＳ Ｐゴシック" pitchFamily="34" charset="-128"/>
                <a:cs typeface="Arial" charset="0"/>
              </a:rPr>
              <a:t>T790M+ evaluable patients, expansion cohorts only (N=107)</a:t>
            </a:r>
            <a:endParaRPr lang="en-US" sz="1600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172206" y="3225832"/>
            <a:ext cx="897347" cy="246221"/>
            <a:chOff x="795813" y="2805073"/>
            <a:chExt cx="897347" cy="246221"/>
          </a:xfrm>
        </p:grpSpPr>
        <p:sp>
          <p:nvSpPr>
            <p:cNvPr id="27" name="Rectangle 26"/>
            <p:cNvSpPr/>
            <p:nvPr/>
          </p:nvSpPr>
          <p:spPr>
            <a:xfrm>
              <a:off x="795813" y="2861508"/>
              <a:ext cx="133350" cy="133350"/>
            </a:xfrm>
            <a:prstGeom prst="rect">
              <a:avLst/>
            </a:prstGeom>
            <a:solidFill>
              <a:srgbClr val="42B5E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69"/>
            <p:cNvSpPr txBox="1">
              <a:spLocks noChangeArrowheads="1"/>
            </p:cNvSpPr>
            <p:nvPr/>
          </p:nvSpPr>
          <p:spPr bwMode="auto">
            <a:xfrm>
              <a:off x="912177" y="2805073"/>
              <a:ext cx="78098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prstClr val="white"/>
                  </a:solidFill>
                  <a:cs typeface="Arial" charset="0"/>
                </a:rPr>
                <a:t>40 mg QD</a:t>
              </a: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1172206" y="3415076"/>
            <a:ext cx="897347" cy="246221"/>
            <a:chOff x="795813" y="2970173"/>
            <a:chExt cx="897347" cy="246221"/>
          </a:xfrm>
        </p:grpSpPr>
        <p:sp>
          <p:nvSpPr>
            <p:cNvPr id="26" name="Rectangle 25"/>
            <p:cNvSpPr/>
            <p:nvPr/>
          </p:nvSpPr>
          <p:spPr>
            <a:xfrm>
              <a:off x="795813" y="3025814"/>
              <a:ext cx="133350" cy="134938"/>
            </a:xfrm>
            <a:prstGeom prst="rect">
              <a:avLst/>
            </a:prstGeom>
            <a:solidFill>
              <a:srgbClr val="F1666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70"/>
            <p:cNvSpPr txBox="1">
              <a:spLocks noChangeArrowheads="1"/>
            </p:cNvSpPr>
            <p:nvPr/>
          </p:nvSpPr>
          <p:spPr bwMode="auto">
            <a:xfrm>
              <a:off x="912177" y="2970173"/>
              <a:ext cx="78098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prstClr val="white"/>
                  </a:solidFill>
                  <a:cs typeface="Arial" charset="0"/>
                </a:rPr>
                <a:t>80 mg QD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72206" y="3604320"/>
            <a:ext cx="967879" cy="246221"/>
            <a:chOff x="795813" y="3147973"/>
            <a:chExt cx="967879" cy="246221"/>
          </a:xfrm>
        </p:grpSpPr>
        <p:sp>
          <p:nvSpPr>
            <p:cNvPr id="23" name="Rectangle 22"/>
            <p:cNvSpPr/>
            <p:nvPr/>
          </p:nvSpPr>
          <p:spPr>
            <a:xfrm>
              <a:off x="795813" y="3204408"/>
              <a:ext cx="133350" cy="133350"/>
            </a:xfrm>
            <a:prstGeom prst="rect">
              <a:avLst/>
            </a:prstGeom>
            <a:solidFill>
              <a:srgbClr val="0F81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71"/>
            <p:cNvSpPr txBox="1">
              <a:spLocks noChangeArrowheads="1"/>
            </p:cNvSpPr>
            <p:nvPr/>
          </p:nvSpPr>
          <p:spPr bwMode="auto">
            <a:xfrm>
              <a:off x="912177" y="3147973"/>
              <a:ext cx="85151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prstClr val="white"/>
                  </a:solidFill>
                  <a:cs typeface="Arial" charset="0"/>
                </a:rPr>
                <a:t>160 mg QD</a:t>
              </a:r>
            </a:p>
          </p:txBody>
        </p:sp>
      </p:grpSp>
      <p:grpSp>
        <p:nvGrpSpPr>
          <p:cNvPr id="8" name="Group 3"/>
          <p:cNvGrpSpPr/>
          <p:nvPr/>
        </p:nvGrpSpPr>
        <p:grpSpPr>
          <a:xfrm>
            <a:off x="1172206" y="3793564"/>
            <a:ext cx="967879" cy="246221"/>
            <a:chOff x="795813" y="3333019"/>
            <a:chExt cx="967879" cy="246221"/>
          </a:xfrm>
        </p:grpSpPr>
        <p:sp>
          <p:nvSpPr>
            <p:cNvPr id="28" name="Rectangle 27"/>
            <p:cNvSpPr/>
            <p:nvPr/>
          </p:nvSpPr>
          <p:spPr>
            <a:xfrm>
              <a:off x="795813" y="3389454"/>
              <a:ext cx="133350" cy="133350"/>
            </a:xfrm>
            <a:prstGeom prst="rect">
              <a:avLst/>
            </a:prstGeom>
            <a:solidFill>
              <a:srgbClr val="D8C52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71"/>
            <p:cNvSpPr txBox="1">
              <a:spLocks noChangeArrowheads="1"/>
            </p:cNvSpPr>
            <p:nvPr/>
          </p:nvSpPr>
          <p:spPr bwMode="auto">
            <a:xfrm>
              <a:off x="912177" y="3333019"/>
              <a:ext cx="85151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prstClr val="white"/>
                  </a:solidFill>
                  <a:cs typeface="Arial" charset="0"/>
                </a:rPr>
                <a:t>240 mg QD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72206" y="3036588"/>
            <a:ext cx="897347" cy="246221"/>
            <a:chOff x="795813" y="2627273"/>
            <a:chExt cx="897347" cy="246221"/>
          </a:xfrm>
        </p:grpSpPr>
        <p:sp>
          <p:nvSpPr>
            <p:cNvPr id="29" name="TextBox 4"/>
            <p:cNvSpPr txBox="1">
              <a:spLocks noChangeArrowheads="1"/>
            </p:cNvSpPr>
            <p:nvPr/>
          </p:nvSpPr>
          <p:spPr bwMode="auto">
            <a:xfrm>
              <a:off x="912177" y="2627273"/>
              <a:ext cx="78098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prstClr val="white"/>
                  </a:solidFill>
                  <a:cs typeface="Arial" charset="0"/>
                </a:rPr>
                <a:t>20 mg QD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95813" y="2683708"/>
              <a:ext cx="133350" cy="133350"/>
            </a:xfrm>
            <a:prstGeom prst="rect">
              <a:avLst/>
            </a:prstGeom>
            <a:solidFill>
              <a:srgbClr val="D491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7549" y="1203489"/>
            <a:ext cx="361679" cy="28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40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407" y="1651560"/>
            <a:ext cx="361679" cy="28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20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47" y="2543574"/>
            <a:ext cx="414002" cy="28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-20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46" y="2978193"/>
            <a:ext cx="414002" cy="28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-40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96" y="3438785"/>
            <a:ext cx="414002" cy="28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-60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54" y="3885230"/>
            <a:ext cx="414002" cy="28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-80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-77079" y="4364657"/>
            <a:ext cx="500662" cy="28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-100</a:t>
            </a:r>
          </a:p>
        </p:txBody>
      </p:sp>
      <p:sp>
        <p:nvSpPr>
          <p:cNvPr id="50" name="TextBox 49"/>
          <p:cNvSpPr txBox="1"/>
          <p:nvPr/>
        </p:nvSpPr>
        <p:spPr>
          <a:xfrm flipH="1" flipV="1">
            <a:off x="123026" y="2093695"/>
            <a:ext cx="249976" cy="28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cs typeface="Arial" charset="0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6789" y="1549173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white"/>
                </a:solidFill>
                <a:cs typeface="Arial" charset="0"/>
              </a:rPr>
              <a:t># #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white"/>
                </a:solidFill>
                <a:cs typeface="Arial" charset="0"/>
              </a:rPr>
              <a:t>D </a:t>
            </a:r>
            <a:r>
              <a:rPr lang="en-US" sz="600" dirty="0" err="1">
                <a:solidFill>
                  <a:prstClr val="white"/>
                </a:solidFill>
                <a:cs typeface="Arial" charset="0"/>
              </a:rPr>
              <a:t>D</a:t>
            </a:r>
            <a:endParaRPr lang="en-US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647" y="2062160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8047" y="2085256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5059" y="2288448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52835" y="2408516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09847" y="2426988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26723" y="2408516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92971" y="2445460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54607" y="2560916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8495" y="2560916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44455" y="2884176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53867" y="2888800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24903" y="2971924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03415" y="2985784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83863" y="3036588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42647" y="3124336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52059" y="3147432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89519" y="3364484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98931" y="3396816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88615" y="3650812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157891" y="3664672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85775" y="3743184"/>
            <a:ext cx="240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white"/>
                </a:solidFill>
                <a:cs typeface="Arial" charset="0"/>
              </a:rPr>
              <a:t>D</a:t>
            </a:r>
          </a:p>
        </p:txBody>
      </p:sp>
      <p:sp>
        <p:nvSpPr>
          <p:cNvPr id="65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717550" y="6369050"/>
            <a:ext cx="5373688" cy="26987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Jänne ASCO 2014</a:t>
            </a:r>
          </a:p>
        </p:txBody>
      </p:sp>
    </p:spTree>
    <p:extLst>
      <p:ext uri="{BB962C8B-B14F-4D97-AF65-F5344CB8AC3E}">
        <p14:creationId xmlns:p14="http://schemas.microsoft.com/office/powerpoint/2010/main" val="1373983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284096" y="-89592"/>
            <a:ext cx="8493125" cy="919163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accent2"/>
                </a:solidFill>
                <a:cs typeface="Arial" charset="0"/>
              </a:rPr>
              <a:t>Safety summary</a:t>
            </a:r>
            <a:r>
              <a:rPr lang="en-US" altLang="en-US" sz="3600" baseline="30000" dirty="0" smtClean="0">
                <a:solidFill>
                  <a:schemeClr val="accent2"/>
                </a:solidFill>
                <a:cs typeface="Arial" charset="0"/>
              </a:rPr>
              <a:t>*</a:t>
            </a:r>
            <a:endParaRPr lang="en-US" sz="3600" baseline="30000" dirty="0">
              <a:solidFill>
                <a:schemeClr val="accent2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646272"/>
              </p:ext>
            </p:extLst>
          </p:nvPr>
        </p:nvGraphicFramePr>
        <p:xfrm>
          <a:off x="252413" y="1298641"/>
          <a:ext cx="8491536" cy="1572992"/>
        </p:xfrm>
        <a:graphic>
          <a:graphicData uri="http://schemas.openxmlformats.org/drawingml/2006/table">
            <a:tbl>
              <a:tblPr/>
              <a:tblGrid>
                <a:gridCol w="2476473"/>
                <a:gridCol w="1050232"/>
                <a:gridCol w="954789"/>
                <a:gridCol w="954789"/>
                <a:gridCol w="954789"/>
                <a:gridCol w="1050232"/>
                <a:gridCol w="1050232"/>
              </a:tblGrid>
              <a:tr h="362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Patients with an AE, n (%)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mg 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(N=21)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mg 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(N=57)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80 mg 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(N=74)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 mg </a:t>
                      </a:r>
                      <a:b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(N=60)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 mg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(N=20)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</a:t>
                      </a:r>
                      <a:b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(N=232)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7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Any AE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 (100)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52 (91)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65 (88)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57 (95)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 (100)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215 (93)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217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Any AE Grade ≥3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 (19)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 (28)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 (22)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 (25)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 (25)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56 (24)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217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AE leading to dose reduction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(2)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(2)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(10)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(2)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217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AE leading to discontinuation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(5)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(2)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(4)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(7)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(5)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(4)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217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Serious AE</a:t>
                      </a:r>
                      <a:r>
                        <a:rPr kumimoji="0" lang="en-GB" alt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#</a:t>
                      </a:r>
                      <a:endParaRPr kumimoji="0" lang="en-GB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 (14)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 (18)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 (22)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 (25)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(5)</a:t>
                      </a:r>
                      <a:endParaRPr kumimoji="0" lang="en-GB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 (19)</a:t>
                      </a:r>
                    </a:p>
                  </a:txBody>
                  <a:tcPr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84456" y="610053"/>
            <a:ext cx="8493125" cy="97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600" dirty="0" smtClean="0">
                <a:solidFill>
                  <a:prstClr val="white"/>
                </a:solidFill>
                <a:cs typeface="Arial" charset="0"/>
              </a:rPr>
              <a:t>No dose-limiting toxicities have been seen at any dose evaluated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600" dirty="0" smtClean="0">
                <a:solidFill>
                  <a:prstClr val="white"/>
                </a:solidFill>
                <a:cs typeface="Arial" charset="0"/>
              </a:rPr>
              <a:t>MTD has not been defined and there are no observed differences in toxicity by race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413" y="3052985"/>
            <a:ext cx="849153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2C52"/>
                </a:solidFill>
                <a:cs typeface="Arial" charset="0"/>
              </a:rPr>
              <a:t>Maximum grade of AEs by dose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28846"/>
              </p:ext>
            </p:extLst>
          </p:nvPr>
        </p:nvGraphicFramePr>
        <p:xfrm>
          <a:off x="252413" y="3360763"/>
          <a:ext cx="8491538" cy="252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77561" y="5899465"/>
            <a:ext cx="8747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prstClr val="white"/>
                </a:solidFill>
              </a:rPr>
              <a:t>*Data here and on following slides are preliminary from an ongoing study; do not include first-line or tablet cohorts; </a:t>
            </a:r>
            <a:r>
              <a:rPr lang="en-US" altLang="en-US" sz="1000" baseline="30000" dirty="0" smtClean="0">
                <a:solidFill>
                  <a:prstClr val="white"/>
                </a:solidFill>
              </a:rPr>
              <a:t>#</a:t>
            </a:r>
            <a:r>
              <a:rPr lang="en-US" altLang="en-US" sz="1000" dirty="0" smtClean="0">
                <a:solidFill>
                  <a:prstClr val="white"/>
                </a:solidFill>
              </a:rPr>
              <a:t>total </a:t>
            </a:r>
            <a:r>
              <a:rPr lang="en-US" altLang="en-US" sz="1000" dirty="0">
                <a:solidFill>
                  <a:prstClr val="white"/>
                </a:solidFill>
              </a:rPr>
              <a:t>investigator </a:t>
            </a:r>
            <a:r>
              <a:rPr lang="en-US" altLang="en-US" sz="1000" dirty="0" smtClean="0">
                <a:solidFill>
                  <a:prstClr val="white"/>
                </a:solidFill>
              </a:rPr>
              <a:t/>
            </a:r>
            <a:br>
              <a:rPr lang="en-US" altLang="en-US" sz="1000" dirty="0" smtClean="0">
                <a:solidFill>
                  <a:prstClr val="white"/>
                </a:solidFill>
              </a:rPr>
            </a:br>
            <a:r>
              <a:rPr lang="en-US" altLang="en-US" sz="1000" dirty="0" smtClean="0">
                <a:solidFill>
                  <a:prstClr val="white"/>
                </a:solidFill>
              </a:rPr>
              <a:t>drug-related </a:t>
            </a:r>
            <a:r>
              <a:rPr lang="en-US" altLang="en-US" sz="1000" dirty="0">
                <a:solidFill>
                  <a:prstClr val="white"/>
                </a:solidFill>
              </a:rPr>
              <a:t>serious AEs, </a:t>
            </a:r>
            <a:r>
              <a:rPr lang="en-US" altLang="en-US" sz="1000" dirty="0" smtClean="0">
                <a:solidFill>
                  <a:prstClr val="white"/>
                </a:solidFill>
              </a:rPr>
              <a:t>n=12 (5.2%). Population</a:t>
            </a:r>
            <a:r>
              <a:rPr lang="en-US" altLang="en-US" sz="1000" dirty="0">
                <a:solidFill>
                  <a:prstClr val="white"/>
                </a:solidFill>
              </a:rPr>
              <a:t>: all dosed patients, N</a:t>
            </a:r>
            <a:r>
              <a:rPr lang="en-US" altLang="en-US" sz="1000" dirty="0" smtClean="0">
                <a:solidFill>
                  <a:prstClr val="white"/>
                </a:solidFill>
              </a:rPr>
              <a:t>=232. AE, adverse event; MTD, maximum tolerated dose</a:t>
            </a:r>
            <a:endParaRPr lang="en-US" altLang="en-US" sz="1000" dirty="0">
              <a:solidFill>
                <a:prstClr val="white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717550" y="6369050"/>
            <a:ext cx="5373688" cy="26987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Jänne ASCO 2014</a:t>
            </a:r>
          </a:p>
        </p:txBody>
      </p:sp>
    </p:spTree>
    <p:extLst>
      <p:ext uri="{BB962C8B-B14F-4D97-AF65-F5344CB8AC3E}">
        <p14:creationId xmlns:p14="http://schemas.microsoft.com/office/powerpoint/2010/main" val="2035838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00835"/>
            <a:ext cx="8493125" cy="919163"/>
          </a:xfrm>
        </p:spPr>
        <p:txBody>
          <a:bodyPr/>
          <a:lstStyle/>
          <a:p>
            <a:r>
              <a:rPr lang="en-US" sz="3200" dirty="0" smtClean="0"/>
              <a:t>Ongoing Phase 1/2 FIH study of CO-1686 (NCT01526928)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4782" y="3371184"/>
            <a:ext cx="3200400" cy="4389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Phase 1 (Dose-escalation period)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3972" y="3371184"/>
            <a:ext cx="5751766" cy="438912"/>
          </a:xfrm>
          <a:prstGeom prst="rect">
            <a:avLst/>
          </a:prstGeom>
          <a:solidFill>
            <a:srgbClr val="FFDC5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Phase 2 (RP2D evaluation)</a:t>
            </a:r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b="1" dirty="0">
                <a:solidFill>
                  <a:srgbClr val="000000"/>
                </a:solidFill>
              </a:rPr>
              <a:t>TIGER X Expansion Cohorts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2575" y="5396057"/>
            <a:ext cx="8696325" cy="914400"/>
          </a:xfrm>
          <a:prstGeom prst="roundRect">
            <a:avLst/>
          </a:prstGeom>
          <a:solidFill>
            <a:srgbClr val="5080B2"/>
          </a:solidFill>
          <a:ln w="12700">
            <a:solidFill>
              <a:srgbClr val="FFDC54"/>
            </a:solidFill>
          </a:ln>
        </p:spPr>
        <p:txBody>
          <a:bodyPr tIns="27432" bIns="27432" anchor="ctr" anchorCtr="0"/>
          <a:lstStyle/>
          <a:p>
            <a:pPr marL="228600" indent="-228600">
              <a:buClr>
                <a:srgbClr val="FFDC56"/>
              </a:buClr>
              <a:buSzPct val="120000"/>
              <a:buNone/>
            </a:pPr>
            <a:r>
              <a:rPr lang="en-US" sz="1800" dirty="0" smtClean="0"/>
              <a:t>Primary outcome measures</a:t>
            </a:r>
          </a:p>
          <a:p>
            <a:pPr marL="228600" indent="-228600">
              <a:buClr>
                <a:srgbClr val="FFDC56"/>
              </a:buClr>
              <a:buSzPct val="120000"/>
            </a:pPr>
            <a:r>
              <a:rPr lang="en-US" sz="1600" dirty="0" smtClean="0"/>
              <a:t>Phase 1: Safety; PK profile</a:t>
            </a:r>
          </a:p>
          <a:p>
            <a:pPr marL="228600" indent="-228600">
              <a:buClr>
                <a:srgbClr val="FFDC56"/>
              </a:buClr>
              <a:buSzPct val="120000"/>
            </a:pPr>
            <a:r>
              <a:rPr lang="en-US" sz="1600" dirty="0" smtClean="0"/>
              <a:t>Phase 2: ORR; DoR per RECIST v1.1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82575" y="1151096"/>
            <a:ext cx="8696325" cy="209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FFDC56"/>
              </a:buClr>
              <a:buSzPct val="120000"/>
              <a:buFont typeface="Arial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  <a:cs typeface="Arial" pitchFamily="34" charset="0"/>
              </a:rPr>
              <a:t>Key eligibility criteria</a:t>
            </a:r>
          </a:p>
          <a:p>
            <a:pPr marL="228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FFDC56"/>
              </a:buClr>
              <a:buSzPct val="120000"/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Advanced or recurrent NSCLC with a documented activating EGFR mutation</a:t>
            </a:r>
          </a:p>
          <a:p>
            <a:pPr marL="228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FFDC56"/>
              </a:buClr>
              <a:buSzPct val="120000"/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Prior treatment with EGFR-directed therapy</a:t>
            </a:r>
          </a:p>
          <a:p>
            <a:pPr marL="228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FFDC56"/>
              </a:buClr>
              <a:buSzPct val="120000"/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Recent biopsy available or willing to undergo a new on-study biopsy</a:t>
            </a:r>
          </a:p>
          <a:p>
            <a:pPr marL="228600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FFDC56"/>
              </a:buClr>
              <a:buSzPct val="120000"/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Phase 2 only</a:t>
            </a:r>
          </a:p>
          <a:p>
            <a:pPr marL="685800" lvl="1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FFDC56"/>
              </a:buClr>
              <a:buSzPct val="120000"/>
              <a:buFont typeface="Arial" pitchFamily="34" charset="0"/>
              <a:buChar char="–"/>
            </a:pP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Disease progression while on treatment with EGFR-directed therapy</a:t>
            </a:r>
          </a:p>
          <a:p>
            <a:pPr marL="685800" lvl="1" indent="-228600" defTabSz="457200" fontAlgn="base">
              <a:spcBef>
                <a:spcPct val="20000"/>
              </a:spcBef>
              <a:spcAft>
                <a:spcPct val="0"/>
              </a:spcAft>
              <a:buClr>
                <a:srgbClr val="FFDC56"/>
              </a:buClr>
              <a:buSzPct val="120000"/>
              <a:buFont typeface="Arial" pitchFamily="34" charset="0"/>
              <a:buChar char="–"/>
            </a:pPr>
            <a:r>
              <a:rPr lang="en-US" sz="1600" dirty="0">
                <a:solidFill>
                  <a:prstClr val="white"/>
                </a:solidFill>
                <a:cs typeface="Arial" pitchFamily="34" charset="0"/>
              </a:rPr>
              <a:t>T790M-positive biopsy at the time of entering study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8999" y="4258781"/>
            <a:ext cx="2544835" cy="4431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prstClr val="white"/>
                </a:solidFill>
              </a:rPr>
              <a:t>CO-1686 Treatment</a:t>
            </a:r>
            <a:endParaRPr lang="en-GB" sz="1400" dirty="0">
              <a:solidFill>
                <a:prstClr val="white"/>
              </a:solidFill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7153939" y="4436094"/>
            <a:ext cx="1024128" cy="385890"/>
            <a:chOff x="7399504" y="4654136"/>
            <a:chExt cx="1024128" cy="38589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7399504" y="4654136"/>
              <a:ext cx="1024128" cy="384048"/>
            </a:xfrm>
            <a:prstGeom prst="roundRect">
              <a:avLst/>
            </a:prstGeom>
            <a:solidFill>
              <a:srgbClr val="BACE9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250825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F2C52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99504" y="4655978"/>
              <a:ext cx="1024128" cy="38404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F2C52"/>
                  </a:solidFill>
                  <a:latin typeface="Arial Narrow" panose="020B0606020202030204" pitchFamily="34" charset="0"/>
                </a:rPr>
                <a:t>625 mg BID</a:t>
              </a:r>
              <a:endParaRPr lang="en-GB" sz="1200" dirty="0">
                <a:solidFill>
                  <a:srgbClr val="0F2C52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7161057" y="4870139"/>
            <a:ext cx="1024128" cy="491391"/>
            <a:chOff x="7328921" y="5274771"/>
            <a:chExt cx="1024128" cy="491391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7328921" y="5328727"/>
              <a:ext cx="1024128" cy="387169"/>
            </a:xfrm>
            <a:prstGeom prst="roundRect">
              <a:avLst/>
            </a:prstGeom>
            <a:solidFill>
              <a:srgbClr val="C9C9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250825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F2C52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28921" y="5274771"/>
              <a:ext cx="1024127" cy="4913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srgbClr val="0F2C52"/>
                  </a:solidFill>
                  <a:latin typeface="Arial Narrow" panose="020B0606020202030204" pitchFamily="34" charset="0"/>
                </a:rPr>
                <a:t>750 mg BID</a:t>
              </a:r>
              <a:endParaRPr lang="en-GB" sz="1200" dirty="0">
                <a:solidFill>
                  <a:srgbClr val="0F2C5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3682585" y="3982500"/>
            <a:ext cx="2606040" cy="493776"/>
          </a:xfrm>
          <a:prstGeom prst="roundRect">
            <a:avLst>
              <a:gd name="adj" fmla="val 11932"/>
            </a:avLst>
          </a:prstGeom>
          <a:solidFill>
            <a:srgbClr val="4D4D4D"/>
          </a:solidFill>
          <a:ln w="9525" cap="flat" cmpd="sng" algn="ctr">
            <a:solidFill>
              <a:srgbClr val="F2C9CF"/>
            </a:solidFill>
            <a:prstDash val="solid"/>
          </a:ln>
          <a:effectLst/>
        </p:spPr>
        <p:txBody>
          <a:bodyPr lIns="9144" rIns="9144" rtlCol="0" anchor="ctr"/>
          <a:lstStyle/>
          <a:p>
            <a:pPr algn="ctr">
              <a:spcAft>
                <a:spcPts val="600"/>
              </a:spcAft>
              <a:defRPr/>
            </a:pPr>
            <a:r>
              <a:rPr lang="en-US" sz="1200" b="1" u="sng" kern="0" dirty="0">
                <a:solidFill>
                  <a:prstClr val="white"/>
                </a:solidFill>
                <a:cs typeface="Arial" pitchFamily="34" charset="0"/>
              </a:rPr>
              <a:t>2</a:t>
            </a:r>
            <a:r>
              <a:rPr lang="en-US" sz="1200" b="1" u="sng" kern="0" baseline="30000" dirty="0">
                <a:solidFill>
                  <a:prstClr val="white"/>
                </a:solidFill>
                <a:cs typeface="Arial" pitchFamily="34" charset="0"/>
              </a:rPr>
              <a:t>nd</a:t>
            </a:r>
            <a:r>
              <a:rPr lang="en-US" sz="1200" b="1" u="sng" kern="0" dirty="0">
                <a:solidFill>
                  <a:prstClr val="white"/>
                </a:solidFill>
                <a:cs typeface="Arial" pitchFamily="34" charset="0"/>
              </a:rPr>
              <a:t>-l</a:t>
            </a:r>
            <a:r>
              <a:rPr lang="en-US" sz="1200" b="1" u="sng" kern="0" dirty="0" err="1">
                <a:solidFill>
                  <a:prstClr val="white"/>
                </a:solidFill>
                <a:cs typeface="Arial" pitchFamily="34" charset="0"/>
              </a:rPr>
              <a:t>ine</a:t>
            </a:r>
            <a:r>
              <a:rPr lang="en-US" sz="1200" b="1" u="sng" kern="0" dirty="0">
                <a:solidFill>
                  <a:prstClr val="white"/>
                </a:solidFill>
                <a:cs typeface="Arial" pitchFamily="34" charset="0"/>
              </a:rPr>
              <a:t> patients</a:t>
            </a:r>
          </a:p>
          <a:p>
            <a:pPr marL="114300" indent="-114300" algn="ctr">
              <a:defRPr/>
            </a:pPr>
            <a:r>
              <a:rPr lang="en-US" sz="1200" b="1" kern="0" dirty="0">
                <a:solidFill>
                  <a:prstClr val="white"/>
                </a:solidFill>
                <a:cs typeface="Arial" pitchFamily="34" charset="0"/>
              </a:rPr>
              <a:t>PD upon 1 immediate prior TKI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687972" y="4801729"/>
            <a:ext cx="2606040" cy="4931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F2C9CF"/>
            </a:solidFill>
            <a:prstDash val="solid"/>
          </a:ln>
          <a:effectLst/>
        </p:spPr>
        <p:txBody>
          <a:bodyPr lIns="45720" rIns="45720"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1" u="sng" kern="0" dirty="0">
                <a:solidFill>
                  <a:srgbClr val="000000"/>
                </a:solidFill>
                <a:cs typeface="Arial" pitchFamily="34" charset="0"/>
              </a:rPr>
              <a:t>&gt;2</a:t>
            </a:r>
            <a:r>
              <a:rPr lang="en-US" sz="1200" b="1" u="sng" kern="0" baseline="30000" dirty="0">
                <a:solidFill>
                  <a:srgbClr val="000000"/>
                </a:solidFill>
                <a:cs typeface="Arial" pitchFamily="34" charset="0"/>
              </a:rPr>
              <a:t>nd</a:t>
            </a:r>
            <a:r>
              <a:rPr lang="en-US" sz="1200" b="1" u="sng" kern="0" dirty="0">
                <a:solidFill>
                  <a:srgbClr val="000000"/>
                </a:solidFill>
                <a:cs typeface="Arial" pitchFamily="34" charset="0"/>
              </a:rPr>
              <a:t>-line patients</a:t>
            </a:r>
          </a:p>
          <a:p>
            <a:pPr marL="114300" indent="-114300" algn="ctr">
              <a:defRPr/>
            </a:pPr>
            <a:r>
              <a:rPr lang="en-US" sz="1200" b="1" kern="0" dirty="0">
                <a:solidFill>
                  <a:srgbClr val="000000"/>
                </a:solidFill>
                <a:cs typeface="Arial" pitchFamily="34" charset="0"/>
              </a:rPr>
              <a:t>PD upon ≥2 TKI or chemotherapy</a:t>
            </a:r>
          </a:p>
        </p:txBody>
      </p:sp>
      <p:grpSp>
        <p:nvGrpSpPr>
          <p:cNvPr id="5" name="Group 37"/>
          <p:cNvGrpSpPr/>
          <p:nvPr/>
        </p:nvGrpSpPr>
        <p:grpSpPr>
          <a:xfrm>
            <a:off x="7170888" y="3905479"/>
            <a:ext cx="1024129" cy="491391"/>
            <a:chOff x="7328920" y="4125052"/>
            <a:chExt cx="1024129" cy="491391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7328920" y="4172577"/>
              <a:ext cx="1024128" cy="384048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2508250"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28921" y="4125052"/>
              <a:ext cx="1024128" cy="4913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500 mg BID</a:t>
              </a:r>
              <a:endParaRPr lang="en-GB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75539" y="4546961"/>
            <a:ext cx="3187498" cy="4431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prstClr val="white"/>
                </a:solidFill>
              </a:rPr>
              <a:t>21-day cycles; escalate to MTD </a:t>
            </a:r>
            <a:endParaRPr lang="en-GB" sz="1200" dirty="0">
              <a:solidFill>
                <a:prstClr val="white"/>
              </a:solidFill>
            </a:endParaRPr>
          </a:p>
        </p:txBody>
      </p:sp>
      <p:grpSp>
        <p:nvGrpSpPr>
          <p:cNvPr id="6" name="Group 45"/>
          <p:cNvGrpSpPr/>
          <p:nvPr/>
        </p:nvGrpSpPr>
        <p:grpSpPr>
          <a:xfrm>
            <a:off x="3296549" y="4338420"/>
            <a:ext cx="333634" cy="591879"/>
            <a:chOff x="7125816" y="2117338"/>
            <a:chExt cx="1075019" cy="1171201"/>
          </a:xfrm>
        </p:grpSpPr>
        <p:cxnSp>
          <p:nvCxnSpPr>
            <p:cNvPr id="43" name="Elbow Connector 42"/>
            <p:cNvCxnSpPr/>
            <p:nvPr/>
          </p:nvCxnSpPr>
          <p:spPr>
            <a:xfrm>
              <a:off x="7125816" y="2695761"/>
              <a:ext cx="1075019" cy="592778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tailEnd type="none"/>
            </a:ln>
            <a:effectLst/>
          </p:spPr>
        </p:cxnSp>
        <p:cxnSp>
          <p:nvCxnSpPr>
            <p:cNvPr id="45" name="Elbow Connector 44"/>
            <p:cNvCxnSpPr/>
            <p:nvPr/>
          </p:nvCxnSpPr>
          <p:spPr>
            <a:xfrm flipV="1">
              <a:off x="7125816" y="2117338"/>
              <a:ext cx="1071142" cy="579322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tailEnd type="none"/>
            </a:ln>
            <a:effectLst/>
          </p:spPr>
        </p:cxnSp>
      </p:grpSp>
      <p:grpSp>
        <p:nvGrpSpPr>
          <p:cNvPr id="7" name="Group 52"/>
          <p:cNvGrpSpPr/>
          <p:nvPr/>
        </p:nvGrpSpPr>
        <p:grpSpPr>
          <a:xfrm rot="10800000">
            <a:off x="6320368" y="4331121"/>
            <a:ext cx="333634" cy="591879"/>
            <a:chOff x="7125810" y="2117338"/>
            <a:chExt cx="1075018" cy="1171201"/>
          </a:xfrm>
        </p:grpSpPr>
        <p:cxnSp>
          <p:nvCxnSpPr>
            <p:cNvPr id="54" name="Elbow Connector 53"/>
            <p:cNvCxnSpPr/>
            <p:nvPr/>
          </p:nvCxnSpPr>
          <p:spPr>
            <a:xfrm>
              <a:off x="7125810" y="2695760"/>
              <a:ext cx="1075018" cy="592779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tailEnd type="none"/>
            </a:ln>
            <a:effectLst/>
          </p:spPr>
        </p:cxnSp>
        <p:cxnSp>
          <p:nvCxnSpPr>
            <p:cNvPr id="55" name="Elbow Connector 54"/>
            <p:cNvCxnSpPr/>
            <p:nvPr/>
          </p:nvCxnSpPr>
          <p:spPr>
            <a:xfrm flipV="1">
              <a:off x="7125810" y="2117338"/>
              <a:ext cx="1071142" cy="579323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tailEnd type="none"/>
            </a:ln>
            <a:effectLst/>
          </p:spPr>
        </p:cxnSp>
      </p:grpSp>
      <p:grpSp>
        <p:nvGrpSpPr>
          <p:cNvPr id="10" name="Group 47"/>
          <p:cNvGrpSpPr/>
          <p:nvPr/>
        </p:nvGrpSpPr>
        <p:grpSpPr>
          <a:xfrm>
            <a:off x="6477353" y="4054867"/>
            <a:ext cx="676586" cy="1171201"/>
            <a:chOff x="6973416" y="4320331"/>
            <a:chExt cx="1075019" cy="1171201"/>
          </a:xfrm>
        </p:grpSpPr>
        <p:cxnSp>
          <p:nvCxnSpPr>
            <p:cNvPr id="39" name="Elbow Connector 38"/>
            <p:cNvCxnSpPr/>
            <p:nvPr/>
          </p:nvCxnSpPr>
          <p:spPr>
            <a:xfrm>
              <a:off x="6973416" y="4898754"/>
              <a:ext cx="1075019" cy="592778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tailEnd type="arrow"/>
            </a:ln>
            <a:effectLst/>
          </p:spPr>
        </p:cxnSp>
        <p:cxnSp>
          <p:nvCxnSpPr>
            <p:cNvPr id="41" name="Elbow Connector 40"/>
            <p:cNvCxnSpPr/>
            <p:nvPr/>
          </p:nvCxnSpPr>
          <p:spPr>
            <a:xfrm flipV="1">
              <a:off x="6973416" y="4320331"/>
              <a:ext cx="1071142" cy="579322"/>
            </a:xfrm>
            <a:prstGeom prst="bentConnector3">
              <a:avLst>
                <a:gd name="adj1" fmla="val 50000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tailEnd type="arrow"/>
            </a:ln>
            <a:effectLst/>
          </p:spPr>
        </p:cxnSp>
      </p:grpSp>
      <p:cxnSp>
        <p:nvCxnSpPr>
          <p:cNvPr id="57" name="Straight Arrow Connector 56"/>
          <p:cNvCxnSpPr/>
          <p:nvPr/>
        </p:nvCxnSpPr>
        <p:spPr>
          <a:xfrm>
            <a:off x="63110" y="4626316"/>
            <a:ext cx="321162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06851" y="6348170"/>
            <a:ext cx="7675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cs typeface="Arial" pitchFamily="34" charset="0"/>
              </a:rPr>
              <a:t>DoR, </a:t>
            </a:r>
            <a:r>
              <a:rPr lang="en-US" sz="1000" dirty="0">
                <a:solidFill>
                  <a:prstClr val="white"/>
                </a:solidFill>
                <a:cs typeface="Arial" pitchFamily="34" charset="0"/>
              </a:rPr>
              <a:t>duration of response; </a:t>
            </a:r>
            <a:r>
              <a:rPr lang="en-US" sz="1000" b="1" dirty="0">
                <a:solidFill>
                  <a:prstClr val="white"/>
                </a:solidFill>
                <a:cs typeface="Arial" pitchFamily="34" charset="0"/>
              </a:rPr>
              <a:t>ORR,</a:t>
            </a:r>
            <a:r>
              <a:rPr lang="en-US" sz="1000" dirty="0">
                <a:solidFill>
                  <a:prstClr val="white"/>
                </a:solidFill>
                <a:cs typeface="Arial" pitchFamily="34" charset="0"/>
              </a:rPr>
              <a:t> objective response rate; </a:t>
            </a:r>
            <a:r>
              <a:rPr lang="en-US" sz="1000" b="1" dirty="0">
                <a:solidFill>
                  <a:prstClr val="white"/>
                </a:solidFill>
                <a:cs typeface="Arial" pitchFamily="34" charset="0"/>
              </a:rPr>
              <a:t>FIH,</a:t>
            </a:r>
            <a:r>
              <a:rPr lang="en-US" sz="1000" dirty="0">
                <a:solidFill>
                  <a:prstClr val="white"/>
                </a:solidFill>
                <a:cs typeface="Arial" pitchFamily="34" charset="0"/>
              </a:rPr>
              <a:t> first in human; </a:t>
            </a:r>
            <a:r>
              <a:rPr lang="en-US" sz="1000" b="1" dirty="0">
                <a:solidFill>
                  <a:prstClr val="white"/>
                </a:solidFill>
                <a:cs typeface="Arial" pitchFamily="34" charset="0"/>
              </a:rPr>
              <a:t>MTD, </a:t>
            </a:r>
            <a:r>
              <a:rPr lang="en-US" sz="1000" dirty="0">
                <a:solidFill>
                  <a:prstClr val="white"/>
                </a:solidFill>
                <a:cs typeface="Arial" pitchFamily="34" charset="0"/>
              </a:rPr>
              <a:t>maximum tolerated dose </a:t>
            </a:r>
            <a:r>
              <a:rPr lang="en-US" sz="1000" b="1" dirty="0">
                <a:solidFill>
                  <a:prstClr val="white"/>
                </a:solidFill>
                <a:cs typeface="Arial" pitchFamily="34" charset="0"/>
              </a:rPr>
              <a:t>PK, </a:t>
            </a:r>
            <a:r>
              <a:rPr lang="en-US" sz="1000" dirty="0">
                <a:solidFill>
                  <a:prstClr val="white"/>
                </a:solidFill>
                <a:cs typeface="Arial" pitchFamily="34" charset="0"/>
              </a:rPr>
              <a:t>pharmacokinetic; </a:t>
            </a:r>
            <a:br>
              <a:rPr lang="en-US" sz="1000" dirty="0">
                <a:solidFill>
                  <a:prstClr val="white"/>
                </a:solidFill>
                <a:cs typeface="Arial" pitchFamily="34" charset="0"/>
              </a:rPr>
            </a:br>
            <a:r>
              <a:rPr lang="en-US" sz="1000" b="1" dirty="0">
                <a:solidFill>
                  <a:prstClr val="white"/>
                </a:solidFill>
                <a:cs typeface="Arial" pitchFamily="34" charset="0"/>
              </a:rPr>
              <a:t>RP2D,</a:t>
            </a:r>
            <a:r>
              <a:rPr lang="en-US" sz="1000" dirty="0">
                <a:solidFill>
                  <a:prstClr val="white"/>
                </a:solidFill>
                <a:cs typeface="Arial" pitchFamily="34" charset="0"/>
              </a:rPr>
              <a:t> recommended Phase 2 dose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624506" y="4626316"/>
            <a:ext cx="516887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766965" y="6588125"/>
            <a:ext cx="5373688" cy="26987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Sequist ASCO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0022"/>
            <a:ext cx="8493125" cy="919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CO-1686 Phase I Study: Dose Levels</a:t>
            </a:r>
            <a:endParaRPr lang="en-US" sz="3200" dirty="0"/>
          </a:p>
        </p:txBody>
      </p:sp>
      <p:sp>
        <p:nvSpPr>
          <p:cNvPr id="36" name="Rounded Rectangle 35"/>
          <p:cNvSpPr/>
          <p:nvPr/>
        </p:nvSpPr>
        <p:spPr>
          <a:xfrm>
            <a:off x="3026720" y="1643569"/>
            <a:ext cx="673448" cy="535950"/>
          </a:xfrm>
          <a:prstGeom prst="roundRect">
            <a:avLst/>
          </a:prstGeom>
          <a:solidFill>
            <a:srgbClr val="FFDC54"/>
          </a:solidFill>
          <a:ln w="9525" cap="flat" cmpd="sng" algn="ctr">
            <a:solidFill>
              <a:srgbClr val="DBC52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1"/>
          <a:lstStyle/>
          <a:p>
            <a:pPr algn="ctr">
              <a:lnSpc>
                <a:spcPct val="90000"/>
              </a:lnSpc>
              <a:defRPr/>
            </a:pPr>
            <a:r>
              <a:rPr lang="en-US" sz="1100" b="1" kern="0" dirty="0">
                <a:solidFill>
                  <a:srgbClr val="002060"/>
                </a:solidFill>
                <a:effectLst>
                  <a:outerShdw blurRad="12700" dist="38100" dir="2700000" algn="tl" rotWithShape="0">
                    <a:srgbClr val="000000">
                      <a:alpha val="25000"/>
                    </a:srgbClr>
                  </a:outerShdw>
                </a:effectLst>
                <a:cs typeface="Arial"/>
              </a:rPr>
              <a:t>BID dose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1100" b="1" kern="0" dirty="0">
                <a:solidFill>
                  <a:srgbClr val="002060"/>
                </a:solidFill>
                <a:effectLst>
                  <a:outerShdw blurRad="12700" dist="38100" dir="2700000" algn="tl" rotWithShape="0">
                    <a:srgbClr val="000000">
                      <a:alpha val="25000"/>
                    </a:srgbClr>
                  </a:outerShdw>
                </a:effectLst>
                <a:cs typeface="Arial"/>
              </a:rPr>
              <a:t>(N)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00168" y="1680712"/>
            <a:ext cx="110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kern="0" dirty="0">
                <a:solidFill>
                  <a:prstClr val="white"/>
                </a:solidFill>
                <a:cs typeface="Arial" pitchFamily="34" charset="0"/>
              </a:rPr>
              <a:t>FB formulation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801445" y="1643569"/>
            <a:ext cx="676656" cy="53595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1"/>
          <a:lstStyle/>
          <a:p>
            <a:pPr algn="ctr"/>
            <a:r>
              <a:rPr lang="en-US" sz="1100" b="1" kern="0" dirty="0"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000000">
                      <a:alpha val="34000"/>
                    </a:srgbClr>
                  </a:outerShdw>
                </a:effectLst>
                <a:cs typeface="Arial"/>
              </a:rPr>
              <a:t>BID dose</a:t>
            </a:r>
          </a:p>
          <a:p>
            <a:pPr algn="ctr"/>
            <a:r>
              <a:rPr lang="en-US" sz="1100" b="1" kern="0" dirty="0"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000000">
                      <a:alpha val="34000"/>
                    </a:srgbClr>
                  </a:outerShdw>
                </a:effectLst>
                <a:cs typeface="Arial"/>
              </a:rPr>
              <a:t>(N)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4160" y="1680712"/>
            <a:ext cx="110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kern="0" dirty="0">
                <a:solidFill>
                  <a:prstClr val="white"/>
                </a:solidFill>
                <a:cs typeface="Arial" pitchFamily="34" charset="0"/>
              </a:rPr>
              <a:t>HBr formulation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76937" y="1536056"/>
            <a:ext cx="3919138" cy="750976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04951" y="5079851"/>
            <a:ext cx="822960" cy="722376"/>
          </a:xfrm>
          <a:prstGeom prst="roundRect">
            <a:avLst/>
          </a:prstGeom>
          <a:solidFill>
            <a:srgbClr val="FFDC54"/>
          </a:solidFill>
          <a:ln w="9525" cap="flat" cmpd="sng" algn="ctr">
            <a:solidFill>
              <a:srgbClr val="DBC52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rIns="45720" rtlCol="0" anchor="ctr" anchorCtr="1"/>
          <a:lstStyle/>
          <a:p>
            <a:pPr algn="ctr">
              <a:lnSpc>
                <a:spcPct val="90000"/>
              </a:lnSpc>
            </a:pPr>
            <a:r>
              <a:rPr lang="en-US" sz="1200" b="1" kern="0" dirty="0">
                <a:solidFill>
                  <a:srgbClr val="002060"/>
                </a:solidFill>
                <a:effectLst>
                  <a:outerShdw blurRad="12700" dist="38100" dir="2700000" algn="tl" rotWithShape="0">
                    <a:srgbClr val="000000">
                      <a:alpha val="25000"/>
                    </a:srgbClr>
                  </a:outerShdw>
                </a:effectLst>
                <a:cs typeface="Arial"/>
              </a:rPr>
              <a:t>&lt;900 mg  (38)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012834" y="2422674"/>
            <a:ext cx="0" cy="3521273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" name="Straight Arrow Connector 26"/>
          <p:cNvCxnSpPr/>
          <p:nvPr/>
        </p:nvCxnSpPr>
        <p:spPr>
          <a:xfrm>
            <a:off x="1012834" y="5943947"/>
            <a:ext cx="7548252" cy="0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TextBox 27"/>
          <p:cNvSpPr txBox="1"/>
          <p:nvPr/>
        </p:nvSpPr>
        <p:spPr>
          <a:xfrm>
            <a:off x="431800" y="1987550"/>
            <a:ext cx="157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i="1" kern="0" dirty="0">
                <a:solidFill>
                  <a:prstClr val="white"/>
                </a:solidFill>
                <a:cs typeface="Arial" pitchFamily="34" charset="0"/>
              </a:rPr>
              <a:t>Exposure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012834" y="5007843"/>
            <a:ext cx="7450223" cy="0"/>
          </a:xfrm>
          <a:prstGeom prst="line">
            <a:avLst/>
          </a:prstGeom>
          <a:noFill/>
          <a:ln w="15875" cap="flat" cmpd="sng" algn="ctr">
            <a:solidFill>
              <a:schemeClr val="bg1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TextBox 29"/>
          <p:cNvSpPr txBox="1"/>
          <p:nvPr/>
        </p:nvSpPr>
        <p:spPr>
          <a:xfrm>
            <a:off x="6396336" y="4994993"/>
            <a:ext cx="2176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i="1" kern="0">
                <a:solidFill>
                  <a:prstClr val="white"/>
                </a:solidFill>
                <a:cs typeface="Arial" pitchFamily="34" charset="0"/>
              </a:rPr>
              <a:t>Efficacy threshold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004601" y="3135635"/>
            <a:ext cx="822960" cy="722376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1"/>
          <a:lstStyle/>
          <a:p>
            <a:pPr algn="ctr"/>
            <a:r>
              <a:rPr lang="en-US" sz="1200" b="1" kern="0" dirty="0"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000000">
                      <a:alpha val="34000"/>
                    </a:srgbClr>
                  </a:outerShdw>
                </a:effectLst>
                <a:cs typeface="Arial"/>
              </a:rPr>
              <a:t>625 mg (17)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393879" y="2487563"/>
            <a:ext cx="822960" cy="722376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rIns="45720" rtlCol="0" anchor="ctr" anchorCtr="1"/>
          <a:lstStyle/>
          <a:p>
            <a:pPr algn="ctr"/>
            <a:r>
              <a:rPr lang="en-US" sz="1200" b="1" kern="0" dirty="0"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000000">
                      <a:alpha val="34000"/>
                    </a:srgbClr>
                  </a:outerShdw>
                </a:effectLst>
                <a:cs typeface="Arial"/>
              </a:rPr>
              <a:t>1000 mg (6)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99240" y="2775595"/>
            <a:ext cx="822960" cy="722376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1"/>
          <a:lstStyle/>
          <a:p>
            <a:pPr algn="ctr"/>
            <a:r>
              <a:rPr lang="en-US" sz="1200" b="1" kern="0" dirty="0"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000000">
                      <a:alpha val="34000"/>
                    </a:srgbClr>
                  </a:outerShdw>
                </a:effectLst>
                <a:cs typeface="Arial"/>
              </a:rPr>
              <a:t>750 mg </a:t>
            </a:r>
          </a:p>
          <a:p>
            <a:pPr algn="ctr"/>
            <a:r>
              <a:rPr lang="en-US" sz="1200" b="1" kern="0" dirty="0"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000000">
                      <a:alpha val="34000"/>
                    </a:srgbClr>
                  </a:outerShdw>
                </a:effectLst>
                <a:cs typeface="Arial"/>
              </a:rPr>
              <a:t>(12)</a:t>
            </a:r>
          </a:p>
        </p:txBody>
      </p:sp>
      <p:cxnSp>
        <p:nvCxnSpPr>
          <p:cNvPr id="42" name="Elbow Connector 30"/>
          <p:cNvCxnSpPr/>
          <p:nvPr/>
        </p:nvCxnSpPr>
        <p:spPr>
          <a:xfrm flipV="1">
            <a:off x="3497587" y="4215755"/>
            <a:ext cx="735219" cy="360040"/>
          </a:xfrm>
          <a:prstGeom prst="bentConnector2">
            <a:avLst/>
          </a:prstGeom>
          <a:noFill/>
          <a:ln w="25400" cap="flat" cmpd="sng" algn="ctr">
            <a:solidFill>
              <a:schemeClr val="bg1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TextBox 42"/>
          <p:cNvSpPr txBox="1"/>
          <p:nvPr/>
        </p:nvSpPr>
        <p:spPr>
          <a:xfrm rot="10800000" flipV="1">
            <a:off x="4203049" y="4308402"/>
            <a:ext cx="202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i="1" kern="0" dirty="0">
                <a:solidFill>
                  <a:prstClr val="white"/>
                </a:solidFill>
                <a:cs typeface="Arial" pitchFamily="34" charset="0"/>
              </a:rPr>
              <a:t>10 patients</a:t>
            </a:r>
          </a:p>
          <a:p>
            <a:pPr>
              <a:defRPr/>
            </a:pPr>
            <a:r>
              <a:rPr lang="en-US" sz="1200" i="1" kern="0" dirty="0">
                <a:solidFill>
                  <a:prstClr val="white"/>
                </a:solidFill>
                <a:cs typeface="Arial" pitchFamily="34" charset="0"/>
              </a:rPr>
              <a:t>transitioned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679331" y="4215755"/>
            <a:ext cx="822960" cy="722376"/>
          </a:xfrm>
          <a:prstGeom prst="roundRect">
            <a:avLst/>
          </a:prstGeom>
          <a:solidFill>
            <a:srgbClr val="FFDC54"/>
          </a:solidFill>
          <a:ln w="9525" cap="flat" cmpd="sng" algn="ctr">
            <a:solidFill>
              <a:srgbClr val="DBC52A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1"/>
          <a:lstStyle/>
          <a:p>
            <a:pPr algn="ctr">
              <a:lnSpc>
                <a:spcPct val="90000"/>
              </a:lnSpc>
            </a:pPr>
            <a:r>
              <a:rPr lang="en-US" sz="1200" b="1" kern="0" dirty="0">
                <a:solidFill>
                  <a:srgbClr val="002060"/>
                </a:solidFill>
                <a:effectLst>
                  <a:outerShdw blurRad="12700" dist="38100" dir="2700000" algn="tl" rotWithShape="0">
                    <a:srgbClr val="000000">
                      <a:alpha val="25000"/>
                    </a:srgbClr>
                  </a:outerShdw>
                </a:effectLst>
                <a:cs typeface="Arial"/>
              </a:rPr>
              <a:t>900 mg (19)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828250" y="3495675"/>
            <a:ext cx="822960" cy="722376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 anchorCtr="1"/>
          <a:lstStyle/>
          <a:p>
            <a:pPr algn="ctr">
              <a:defRPr/>
            </a:pPr>
            <a:r>
              <a:rPr lang="en-US" sz="1200" b="1" kern="0" dirty="0"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000000">
                      <a:alpha val="34000"/>
                    </a:srgbClr>
                  </a:outerShdw>
                </a:effectLst>
                <a:cs typeface="Arial"/>
              </a:rPr>
              <a:t>500 mg (28)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851" y="6348170"/>
            <a:ext cx="23567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cs typeface="Arial" pitchFamily="34" charset="0"/>
              </a:rPr>
              <a:t>FB, </a:t>
            </a:r>
            <a:r>
              <a:rPr lang="en-US" sz="1000" dirty="0">
                <a:solidFill>
                  <a:prstClr val="white"/>
                </a:solidFill>
                <a:cs typeface="Arial" pitchFamily="34" charset="0"/>
              </a:rPr>
              <a:t>free-base;</a:t>
            </a:r>
            <a:r>
              <a:rPr lang="en-US" sz="1000" b="1" dirty="0">
                <a:solidFill>
                  <a:prstClr val="white"/>
                </a:solidFill>
                <a:cs typeface="Arial" pitchFamily="34" charset="0"/>
              </a:rPr>
              <a:t> HBr,</a:t>
            </a:r>
            <a:r>
              <a:rPr lang="en-US" sz="1000" dirty="0">
                <a:solidFill>
                  <a:prstClr val="white"/>
                </a:solidFill>
                <a:cs typeface="Arial" pitchFamily="34" charset="0"/>
              </a:rPr>
              <a:t> hydrobromide salt</a:t>
            </a: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40210" y="6539805"/>
            <a:ext cx="5373688" cy="26987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Sequist ASCO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377" name="Group 153"/>
          <p:cNvGraphicFramePr>
            <a:graphicFrameLocks noGrp="1"/>
          </p:cNvGraphicFramePr>
          <p:nvPr/>
        </p:nvGraphicFramePr>
        <p:xfrm>
          <a:off x="152400" y="1958017"/>
          <a:ext cx="8763000" cy="3680784"/>
        </p:xfrm>
        <a:graphic>
          <a:graphicData uri="http://schemas.openxmlformats.org/drawingml/2006/table">
            <a:tbl>
              <a:tblPr/>
              <a:tblGrid>
                <a:gridCol w="1905000"/>
                <a:gridCol w="1454150"/>
                <a:gridCol w="1624807"/>
                <a:gridCol w="2277467"/>
                <a:gridCol w="1501576"/>
              </a:tblGrid>
              <a:tr h="764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Study</a:t>
                      </a: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Drug</a:t>
                      </a: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(</a:t>
                      </a:r>
                      <a:r>
                        <a:rPr kumimoji="0" lang="en-US" altLang="zh-CN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EGFR 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mut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)</a:t>
                      </a: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RR (TKI vs. chemotherapy)</a:t>
                      </a: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Median PFS (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mos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)</a:t>
                      </a: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1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IPASS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Gefitinib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/>
                        <a:cs typeface="Arial Unicode MS" pitchFamily="34" charset="-128"/>
                        <a:sym typeface="Arial" pitchFamily="34" charset="0"/>
                      </a:endParaRP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261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71.2%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vs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 47.3%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9.8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1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First-SIGNAL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Gefitinib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/>
                        <a:cs typeface="Arial Unicode MS" pitchFamily="34" charset="-128"/>
                        <a:sym typeface="Arial" pitchFamily="34" charset="0"/>
                      </a:endParaRP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42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84.6%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vs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 37.5%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Arial Unicode MS" pitchFamily="34" charset="-128"/>
                          <a:cs typeface="Arial Unicode MS" pitchFamily="34" charset="-128"/>
                          <a:sym typeface="Arial" pitchFamily="34" charset="0"/>
                        </a:rPr>
                        <a:t>8.4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WJTOG 3405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Gefitinib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/>
                        <a:cs typeface="Arial Unicode MS" pitchFamily="34" charset="-128"/>
                        <a:sym typeface="Arial" pitchFamily="34" charset="0"/>
                      </a:endParaRP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198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62.1%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vs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 32.2%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9.2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7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NEJGSG002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Gefitinib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/>
                        <a:cs typeface="Arial Unicode MS" pitchFamily="34" charset="-128"/>
                        <a:sym typeface="Arial" pitchFamily="34" charset="0"/>
                      </a:endParaRP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177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73.7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%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 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vs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 30.7%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10.3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1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EURTAC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Erlotinib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/>
                        <a:cs typeface="Arial Unicode MS" pitchFamily="34" charset="-128"/>
                        <a:sym typeface="Arial" pitchFamily="34" charset="0"/>
                      </a:endParaRP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86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58.0% 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vs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 15.0%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9.7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1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OPTIMAL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Erlotinib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/>
                        <a:cs typeface="Arial Unicode MS" pitchFamily="34" charset="-128"/>
                        <a:sym typeface="Arial" pitchFamily="34" charset="0"/>
                      </a:endParaRP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82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83.0% 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vs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 36.0%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13.1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1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Lux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 Lung 3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Afatinib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SimSun"/>
                        <a:cs typeface="Arial Unicode MS" pitchFamily="34" charset="-128"/>
                        <a:sym typeface="Arial" pitchFamily="34" charset="0"/>
                      </a:endParaRP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230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56.1% 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vs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 22.6%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SimSun"/>
                          <a:cs typeface="Arial Unicode MS" pitchFamily="34" charset="-128"/>
                          <a:sym typeface="Arial" pitchFamily="34" charset="0"/>
                        </a:rPr>
                        <a:t>11.1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76" name="Text Box 53"/>
          <p:cNvSpPr txBox="1">
            <a:spLocks noChangeArrowheads="1"/>
          </p:cNvSpPr>
          <p:nvPr/>
        </p:nvSpPr>
        <p:spPr bwMode="auto">
          <a:xfrm>
            <a:off x="152401" y="6172201"/>
            <a:ext cx="8915400" cy="6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47726">
                <a:alpha val="74997"/>
              </a:srgbClr>
            </a:prstShdw>
          </a:effectLst>
        </p:spPr>
        <p:txBody>
          <a:bodyPr lIns="91430" tIns="45715" rIns="91430" bIns="45715">
            <a:spAutoFit/>
          </a:bodyPr>
          <a:lstStyle/>
          <a:p>
            <a:pPr defTabSz="914305"/>
            <a:r>
              <a:rPr lang="en-US" altLang="zh-CN" sz="1200" dirty="0" err="1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Mok</a:t>
            </a:r>
            <a:r>
              <a:rPr lang="en-US" altLang="zh-CN" sz="1200" dirty="0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 TS, et al. </a:t>
            </a:r>
            <a:r>
              <a:rPr lang="en-US" altLang="zh-CN" sz="1200" i="1" dirty="0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N </a:t>
            </a:r>
            <a:r>
              <a:rPr lang="en-US" altLang="zh-CN" sz="1200" i="1" dirty="0" err="1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Engl</a:t>
            </a:r>
            <a:r>
              <a:rPr lang="en-US" altLang="zh-CN" sz="1200" i="1" dirty="0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 J Med</a:t>
            </a:r>
            <a:r>
              <a:rPr lang="en-US" altLang="zh-CN" sz="1200" dirty="0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 2009</a:t>
            </a:r>
            <a:r>
              <a:rPr lang="en-GB" altLang="zh-CN" sz="1200" dirty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;361:947–957; </a:t>
            </a:r>
            <a:r>
              <a:rPr lang="en-US" altLang="zh-CN" sz="1200" dirty="0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Lee JS, et al. Presentation at WCLC 2009 (</a:t>
            </a:r>
            <a:r>
              <a:rPr lang="en-US" altLang="zh-CN" sz="1200" dirty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PRS.4);</a:t>
            </a:r>
            <a:r>
              <a:rPr lang="en-US" altLang="zh-CN" sz="1200" dirty="0" err="1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Mitsudomi</a:t>
            </a:r>
            <a:r>
              <a:rPr lang="en-US" altLang="zh-CN" sz="1200" dirty="0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 T, et al. </a:t>
            </a:r>
            <a:r>
              <a:rPr lang="en-US" altLang="zh-CN" sz="1200" i="1" dirty="0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Lancet </a:t>
            </a:r>
            <a:r>
              <a:rPr lang="en-US" altLang="zh-CN" sz="1200" i="1" dirty="0" err="1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Oncol</a:t>
            </a:r>
            <a:r>
              <a:rPr lang="en-US" altLang="zh-CN" sz="1200" dirty="0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 2010</a:t>
            </a:r>
            <a:r>
              <a:rPr lang="en-GB" altLang="zh-CN" sz="1200" dirty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;11:121–128;</a:t>
            </a:r>
            <a:r>
              <a:rPr lang="en-US" altLang="zh-CN" sz="1200" dirty="0" err="1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Maemondo</a:t>
            </a:r>
            <a:r>
              <a:rPr lang="en-US" altLang="zh-CN" sz="1200" dirty="0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 M, et al. </a:t>
            </a:r>
            <a:r>
              <a:rPr lang="en-US" altLang="zh-CN" sz="1200" i="1" dirty="0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N </a:t>
            </a:r>
            <a:r>
              <a:rPr lang="en-US" altLang="zh-CN" sz="1200" i="1" dirty="0" err="1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Engl</a:t>
            </a:r>
            <a:r>
              <a:rPr lang="en-US" altLang="zh-CN" sz="1200" i="1" dirty="0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 J Med</a:t>
            </a:r>
            <a:r>
              <a:rPr lang="en-US" altLang="zh-CN" sz="1200" dirty="0">
                <a:solidFill>
                  <a:srgbClr val="000000"/>
                </a:solidFill>
                <a:latin typeface="Comic Sans MS" pitchFamily="66" charset="0"/>
                <a:ea typeface="SimSun"/>
                <a:cs typeface="SimSun"/>
                <a:sym typeface="Arial" pitchFamily="34" charset="0"/>
              </a:rPr>
              <a:t> 2010</a:t>
            </a:r>
            <a:r>
              <a:rPr lang="en-GB" altLang="zh-CN" sz="1200" dirty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;362:2380–2388; </a:t>
            </a:r>
            <a:r>
              <a:rPr lang="en-GB" altLang="zh-CN" sz="1200" dirty="0" err="1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Rossell</a:t>
            </a:r>
            <a:r>
              <a:rPr lang="en-GB" altLang="zh-CN" sz="1200" dirty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 et al. Lancet </a:t>
            </a:r>
            <a:r>
              <a:rPr lang="en-GB" altLang="zh-CN" sz="1200" dirty="0" err="1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Oncol</a:t>
            </a:r>
            <a:r>
              <a:rPr lang="en-GB" altLang="zh-CN" sz="1200" dirty="0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 2012; Zhou et al. Lancet Oncology 2011; Yang et al. ASCO 2012</a:t>
            </a:r>
            <a:endParaRPr lang="en-US" altLang="zh-CN" sz="1200" dirty="0">
              <a:solidFill>
                <a:srgbClr val="0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48177" name="Rectangle 2"/>
          <p:cNvSpPr>
            <a:spLocks noChangeArrowheads="1"/>
          </p:cNvSpPr>
          <p:nvPr/>
        </p:nvSpPr>
        <p:spPr bwMode="auto">
          <a:xfrm>
            <a:off x="304800" y="671513"/>
            <a:ext cx="8529638" cy="70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91430" bIns="0" anchor="b"/>
          <a:lstStyle/>
          <a:p>
            <a:pPr algn="ctr" defTabSz="914305" eaLnBrk="0" hangingPunct="0"/>
            <a:r>
              <a:rPr lang="en-US" altLang="zh-CN" sz="3200" b="1" dirty="0">
                <a:solidFill>
                  <a:srgbClr val="9E1B32"/>
                </a:solidFill>
                <a:latin typeface="Comic Sans MS" pitchFamily="66" charset="0"/>
                <a:ea typeface="SimSun"/>
                <a:cs typeface="SimSun"/>
              </a:rPr>
              <a:t>EGFR TKI as Standard First-Line Therapy for Patients with </a:t>
            </a:r>
            <a:r>
              <a:rPr lang="en-US" altLang="zh-CN" sz="3200" b="1" i="1" dirty="0">
                <a:solidFill>
                  <a:srgbClr val="9E1B32"/>
                </a:solidFill>
                <a:latin typeface="Comic Sans MS" pitchFamily="66" charset="0"/>
                <a:ea typeface="SimSun"/>
                <a:cs typeface="SimSun"/>
              </a:rPr>
              <a:t>EGFR</a:t>
            </a:r>
            <a:r>
              <a:rPr lang="en-US" altLang="zh-CN" sz="3200" b="1" dirty="0">
                <a:solidFill>
                  <a:srgbClr val="9E1B32"/>
                </a:solidFill>
                <a:latin typeface="Comic Sans MS" pitchFamily="66" charset="0"/>
                <a:ea typeface="SimSun"/>
                <a:cs typeface="SimSun"/>
              </a:rPr>
              <a:t> Mutation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808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08394" y="906757"/>
            <a:ext cx="77809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solidFill>
                  <a:prstClr val="white"/>
                </a:solidFill>
              </a:rPr>
              <a:t/>
            </a:r>
            <a:br>
              <a:rPr lang="en-US" sz="1700" b="1" dirty="0">
                <a:solidFill>
                  <a:prstClr val="white"/>
                </a:solidFill>
              </a:rPr>
            </a:br>
            <a:r>
              <a:rPr lang="en-US" sz="1700" b="1" dirty="0">
                <a:solidFill>
                  <a:prstClr val="white"/>
                </a:solidFill>
              </a:rPr>
              <a:t>Centrally confirmed T790M+ patients </a:t>
            </a:r>
            <a:r>
              <a:rPr lang="en-US" sz="1600" b="1" dirty="0">
                <a:solidFill>
                  <a:prstClr val="white"/>
                </a:solidFill>
              </a:rPr>
              <a:t>within therapeutic dose range (N=40)</a:t>
            </a:r>
            <a:endParaRPr lang="en-US" sz="1700" b="1" dirty="0">
              <a:solidFill>
                <a:prstClr val="white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183697203"/>
              </p:ext>
            </p:extLst>
          </p:nvPr>
        </p:nvGraphicFramePr>
        <p:xfrm>
          <a:off x="371475" y="1981381"/>
          <a:ext cx="8912860" cy="451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90420" y="4434692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2990" y="4116777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38" y="4333393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5811" y="4330505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0853" y="4380469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75475" y="4517420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37506" y="4649353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2561" y="4724622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4014" y="4724622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75337" y="4747792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56814" y="4912637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30857" y="4908592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28629" y="4990687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60311" y="5275234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21875" y="5585224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03327" y="5593828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92802" y="5753459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63082" y="6353514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37506" y="2497054"/>
            <a:ext cx="8424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</a:rPr>
              <a:t>*Ongoing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803985" y="3574281"/>
            <a:ext cx="4171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cs typeface="Arial"/>
              </a:rPr>
              <a:t>Change from Baseline (%)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51657" y="2055813"/>
            <a:ext cx="3800970" cy="722376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923924" y="3181381"/>
            <a:ext cx="7481790" cy="0"/>
          </a:xfrm>
          <a:prstGeom prst="line">
            <a:avLst/>
          </a:prstGeom>
          <a:ln w="19050">
            <a:solidFill>
              <a:schemeClr val="tx1">
                <a:lumMod val="10000"/>
                <a:lumOff val="9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27575" y="4502890"/>
            <a:ext cx="7481790" cy="0"/>
          </a:xfrm>
          <a:prstGeom prst="line">
            <a:avLst/>
          </a:prstGeom>
          <a:ln w="19050">
            <a:solidFill>
              <a:schemeClr val="tx1">
                <a:lumMod val="10000"/>
                <a:lumOff val="9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33900" y="5005914"/>
            <a:ext cx="218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ORR to date: 58%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73141" y="4093084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30420" y="5561378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78347" y="5278643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9213" y="5253173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266700" y="103830"/>
            <a:ext cx="8494776" cy="919163"/>
          </a:xfrm>
        </p:spPr>
        <p:txBody>
          <a:bodyPr/>
          <a:lstStyle/>
          <a:p>
            <a:r>
              <a:rPr lang="en-US" sz="3200" dirty="0" smtClean="0">
                <a:ea typeface="ＭＳ Ｐゴシック" pitchFamily="-65" charset="-128"/>
              </a:rPr>
              <a:t>Best response in Phase 1 and early </a:t>
            </a:r>
            <a:br>
              <a:rPr lang="en-US" sz="3200" dirty="0" smtClean="0">
                <a:ea typeface="ＭＳ Ｐゴシック" pitchFamily="-65" charset="-128"/>
              </a:rPr>
            </a:br>
            <a:r>
              <a:rPr lang="en-US" sz="3200" dirty="0" smtClean="0">
                <a:ea typeface="ＭＳ Ｐゴシック" pitchFamily="-65" charset="-128"/>
              </a:rPr>
              <a:t>Phase 2 expansion cohort patients</a:t>
            </a:r>
            <a:endParaRPr lang="en-US" sz="32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2595616" y="4034719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20061" y="3861910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48066" y="4282180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57981" y="5406099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04158" y="5145571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9916" y="4749807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49216" y="3829392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52451" y="4593620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78027" y="5902428"/>
            <a:ext cx="27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*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947663" y="1704693"/>
            <a:ext cx="0" cy="24245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05368" y="1570279"/>
            <a:ext cx="500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FFFFFF"/>
                </a:solidFill>
              </a:rPr>
              <a:t>100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880494" y="1712210"/>
            <a:ext cx="6400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8"/>
          <p:cNvGrpSpPr/>
          <p:nvPr/>
        </p:nvGrpSpPr>
        <p:grpSpPr>
          <a:xfrm>
            <a:off x="871463" y="1768936"/>
            <a:ext cx="152400" cy="115455"/>
            <a:chOff x="1327149" y="1938338"/>
            <a:chExt cx="152400" cy="115455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1327149" y="1938338"/>
              <a:ext cx="130176" cy="762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349373" y="1977593"/>
              <a:ext cx="130176" cy="762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78615" y="6501400"/>
            <a:ext cx="5373688" cy="26987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Sequist ASCO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" y="188572"/>
            <a:ext cx="8493125" cy="919163"/>
          </a:xfrm>
        </p:spPr>
        <p:txBody>
          <a:bodyPr/>
          <a:lstStyle/>
          <a:p>
            <a:r>
              <a:rPr lang="en-US" sz="3200" dirty="0" smtClean="0"/>
              <a:t>Adverse events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35458"/>
              </p:ext>
            </p:extLst>
          </p:nvPr>
        </p:nvGraphicFramePr>
        <p:xfrm>
          <a:off x="524191" y="1176835"/>
          <a:ext cx="8064895" cy="4183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575"/>
                <a:gridCol w="1270080"/>
                <a:gridCol w="1270080"/>
                <a:gridCol w="1270080"/>
                <a:gridCol w="1270080"/>
              </a:tblGrid>
              <a:tr h="738178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Treatment-related</a:t>
                      </a:r>
                      <a:r>
                        <a:rPr lang="en-US" baseline="0" dirty="0" smtClean="0"/>
                        <a:t> adverse events* occurring in &gt;10% of CO-1686 patients (N=72) treated at efficacious doses, n (%)</a:t>
                      </a:r>
                      <a:endParaRPr lang="en-US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 anchorCtr="1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b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 anchorCtr="1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b" anchorCtr="1"/>
                </a:tc>
              </a:tr>
              <a:tr h="42181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Preferred term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b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80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Grade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b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8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Grade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2 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b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80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Grade 3</a:t>
                      </a:r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b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8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Grade 4 </a:t>
                      </a:r>
                    </a:p>
                  </a:txBody>
                  <a:tcPr anchor="b" anchorCtr="1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80B2"/>
                    </a:solidFill>
                  </a:tcPr>
                </a:tc>
              </a:tr>
              <a:tr h="38666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Nausea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14</a:t>
                      </a:r>
                      <a:r>
                        <a:rPr lang="en-US" sz="1600" b="1" baseline="0" dirty="0" smtClean="0">
                          <a:solidFill>
                            <a:srgbClr val="0F2C52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(19)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 anchorCtr="1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10 (14)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 anchorCtr="1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1 (1)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 anchorCtr="1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 anchorCtr="1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666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Hyperglycemia and</a:t>
                      </a:r>
                      <a:r>
                        <a:rPr lang="en-US" sz="1600" b="1" baseline="0" dirty="0" smtClean="0">
                          <a:solidFill>
                            <a:srgbClr val="0F2C52"/>
                          </a:solidFill>
                        </a:rPr>
                        <a:t> IGT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14 (19)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8 (11)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16 (22)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 anchorCtr="1"/>
                </a:tc>
              </a:tr>
              <a:tr h="38666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Diarrhea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14 (19)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 (4)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 anchorCtr="1"/>
                </a:tc>
              </a:tr>
              <a:tr h="3866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Vomiting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9 (13)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 (1)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 (3)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 anchorCtr="1"/>
                </a:tc>
              </a:tr>
              <a:tr h="38666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Decreased</a:t>
                      </a:r>
                      <a:r>
                        <a:rPr lang="en-US" sz="1600" b="1" baseline="0" dirty="0" smtClean="0">
                          <a:solidFill>
                            <a:srgbClr val="0F2C52"/>
                          </a:solidFill>
                        </a:rPr>
                        <a:t> appetite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7 (10)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7 (10)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 (1)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 anchorCtr="1"/>
                </a:tc>
              </a:tr>
              <a:tr h="38666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F2C52"/>
                          </a:solidFill>
                        </a:rPr>
                        <a:t>Myalgia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7 (10)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 (1)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 anchorCtr="1"/>
                </a:tc>
              </a:tr>
              <a:tr h="38666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F2C52"/>
                          </a:solidFill>
                        </a:rPr>
                        <a:t>QTc</a:t>
                      </a:r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 prolonged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 (4)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 (4)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 (7)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F2C52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rgbClr val="0F2C52"/>
                        </a:solidFill>
                      </a:endParaRPr>
                    </a:p>
                  </a:txBody>
                  <a:tcPr anchor="ctr" anchorCtr="1"/>
                </a:tc>
              </a:tr>
              <a:tr h="316362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+mn-lt"/>
                        </a:rPr>
                        <a:t>*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excluding malignancy-related adverse events (eg, disease progression)</a:t>
                      </a:r>
                      <a:endParaRPr lang="en-US" sz="120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524191" y="5590683"/>
            <a:ext cx="8064894" cy="568818"/>
            <a:chOff x="524191" y="960348"/>
            <a:chExt cx="8064894" cy="666262"/>
          </a:xfrm>
        </p:grpSpPr>
        <p:sp>
          <p:nvSpPr>
            <p:cNvPr id="8" name="Rounded Rectangle 7"/>
            <p:cNvSpPr/>
            <p:nvPr/>
          </p:nvSpPr>
          <p:spPr>
            <a:xfrm>
              <a:off x="524191" y="960348"/>
              <a:ext cx="8064894" cy="666262"/>
            </a:xfrm>
            <a:prstGeom prst="roundRect">
              <a:avLst/>
            </a:prstGeom>
            <a:solidFill>
              <a:srgbClr val="5080B2"/>
            </a:solidFill>
            <a:ln w="12700">
              <a:solidFill>
                <a:srgbClr val="FFDC5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864037" y="1054376"/>
              <a:ext cx="7394749" cy="572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marL="282575" indent="-282575" algn="ctr" defTabSz="457200" fontAlgn="base">
                <a:spcAft>
                  <a:spcPct val="0"/>
                </a:spcAft>
              </a:pPr>
              <a:r>
                <a:rPr lang="en-US" sz="2000" dirty="0">
                  <a:solidFill>
                    <a:srgbClr val="FFFFFF"/>
                  </a:solidFill>
                  <a:cs typeface="Arial" pitchFamily="34" charset="0"/>
                </a:rPr>
                <a:t>3 (4%) patients with any form of rash, all Grade 1</a:t>
              </a:r>
              <a:endParaRPr lang="en-US" sz="20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309045" y="6424590"/>
            <a:ext cx="5373688" cy="26987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</a:rPr>
              <a:t>Sequist ASCO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46908" y="1024922"/>
            <a:ext cx="8624179" cy="550546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Phase </a:t>
            </a:r>
            <a:r>
              <a:rPr lang="en-US" sz="1800" dirty="0" smtClean="0">
                <a:solidFill>
                  <a:schemeClr val="accent2"/>
                </a:solidFill>
              </a:rPr>
              <a:t>I </a:t>
            </a:r>
            <a:r>
              <a:rPr lang="en-US" sz="1800" dirty="0">
                <a:solidFill>
                  <a:schemeClr val="accent2"/>
                </a:solidFill>
              </a:rPr>
              <a:t>Study to assess the safety, tolerability and pharmacokinetics and anti-tumor activity of HM61713 in NSCLC patients with EGFR </a:t>
            </a:r>
            <a:r>
              <a:rPr lang="en-US" sz="1800" dirty="0" smtClean="0">
                <a:solidFill>
                  <a:schemeClr val="accent2"/>
                </a:solidFill>
              </a:rPr>
              <a:t>mutation (NCT01588145)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/>
              <a:t>Open-label study conducted at 7 centers in Korea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/>
              <a:t>Objectives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/>
              <a:t>Primary: safety </a:t>
            </a:r>
            <a:r>
              <a:rPr lang="en-US" sz="1600" dirty="0"/>
              <a:t>and tolerability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/>
              <a:t>Secondary: preliminary </a:t>
            </a:r>
            <a:r>
              <a:rPr lang="en-US" sz="1600" dirty="0"/>
              <a:t>efficacy, </a:t>
            </a:r>
            <a:r>
              <a:rPr lang="en-US" sz="1600" dirty="0" smtClean="0"/>
              <a:t>pharmacokinetics of </a:t>
            </a:r>
            <a:r>
              <a:rPr lang="en-US" sz="1600" dirty="0"/>
              <a:t>HM61713 and metabolites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/>
              <a:t>Exploratory: biomarker </a:t>
            </a:r>
            <a:r>
              <a:rPr lang="en-US" sz="1600" dirty="0"/>
              <a:t>study </a:t>
            </a:r>
            <a:endParaRPr lang="en-US" sz="1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08" y="166857"/>
            <a:ext cx="8493125" cy="919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Study Design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347450" y="6423550"/>
            <a:ext cx="5373688" cy="269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dirty="0" smtClean="0">
                <a:solidFill>
                  <a:srgbClr val="FFFFFF"/>
                </a:solidFill>
              </a:rPr>
              <a:t>Kim ASCO 2014</a:t>
            </a:r>
            <a:endParaRPr lang="en-US" altLang="ko-KR" dirty="0">
              <a:solidFill>
                <a:srgbClr val="FFFFFF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53122" y="3123952"/>
            <a:ext cx="8637757" cy="2742840"/>
            <a:chOff x="368905" y="3124796"/>
            <a:chExt cx="8637757" cy="2783043"/>
          </a:xfrm>
        </p:grpSpPr>
        <p:grpSp>
          <p:nvGrpSpPr>
            <p:cNvPr id="4" name="그룹 13329"/>
            <p:cNvGrpSpPr/>
            <p:nvPr/>
          </p:nvGrpSpPr>
          <p:grpSpPr>
            <a:xfrm>
              <a:off x="368905" y="3124796"/>
              <a:ext cx="8637757" cy="2783043"/>
              <a:chOff x="528942" y="3281762"/>
              <a:chExt cx="8281906" cy="2623265"/>
            </a:xfrm>
          </p:grpSpPr>
          <p:sp>
            <p:nvSpPr>
              <p:cNvPr id="103" name="오른쪽 화살표 102"/>
              <p:cNvSpPr/>
              <p:nvPr/>
            </p:nvSpPr>
            <p:spPr bwMode="auto">
              <a:xfrm>
                <a:off x="5530680" y="3321016"/>
                <a:ext cx="306388" cy="255587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4763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ko-KR" altLang="en-US" b="1">
                  <a:solidFill>
                    <a:srgbClr val="0F2C5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굴림" pitchFamily="50" charset="-127"/>
                </a:endParaRPr>
              </a:p>
            </p:txBody>
          </p:sp>
          <p:sp>
            <p:nvSpPr>
              <p:cNvPr id="102" name="오른쪽 화살표 101"/>
              <p:cNvSpPr/>
              <p:nvPr/>
            </p:nvSpPr>
            <p:spPr bwMode="auto">
              <a:xfrm>
                <a:off x="5340956" y="3317912"/>
                <a:ext cx="306388" cy="255587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4763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ko-KR" altLang="en-US" b="1">
                  <a:solidFill>
                    <a:srgbClr val="0F2C5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굴림" pitchFamily="50" charset="-127"/>
                </a:endParaRPr>
              </a:p>
            </p:txBody>
          </p:sp>
          <p:cxnSp>
            <p:nvCxnSpPr>
              <p:cNvPr id="7" name="직선 화살표 연결선 6"/>
              <p:cNvCxnSpPr/>
              <p:nvPr/>
            </p:nvCxnSpPr>
            <p:spPr>
              <a:xfrm flipV="1">
                <a:off x="533608" y="3286147"/>
                <a:ext cx="8353" cy="2608641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화살표 연결선 49"/>
              <p:cNvCxnSpPr/>
              <p:nvPr/>
            </p:nvCxnSpPr>
            <p:spPr>
              <a:xfrm>
                <a:off x="528942" y="5892242"/>
                <a:ext cx="8281906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그룹 11"/>
              <p:cNvGrpSpPr/>
              <p:nvPr/>
            </p:nvGrpSpPr>
            <p:grpSpPr>
              <a:xfrm>
                <a:off x="611237" y="5407710"/>
                <a:ext cx="1072052" cy="497317"/>
                <a:chOff x="516142" y="5407710"/>
                <a:chExt cx="1072052" cy="497317"/>
              </a:xfrm>
            </p:grpSpPr>
            <p:sp>
              <p:nvSpPr>
                <p:cNvPr id="51" name="모서리가 둥근 직사각형 50"/>
                <p:cNvSpPr/>
                <p:nvPr/>
              </p:nvSpPr>
              <p:spPr bwMode="auto">
                <a:xfrm>
                  <a:off x="516142" y="5617027"/>
                  <a:ext cx="720000" cy="288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r>
                    <a:rPr lang="en-US" altLang="ko-KR" sz="1100" b="1" kern="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나눔고딕" pitchFamily="50" charset="-127"/>
                      <a:cs typeface="Arial" pitchFamily="34" charset="0"/>
                    </a:rPr>
                    <a:t>50 mg</a:t>
                  </a:r>
                  <a:endParaRPr lang="ko-KR" altLang="en-US" sz="11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65" name="모서리가 둥근 직사각형 64"/>
                <p:cNvSpPr/>
                <p:nvPr/>
              </p:nvSpPr>
              <p:spPr bwMode="auto">
                <a:xfrm>
                  <a:off x="868194" y="5407710"/>
                  <a:ext cx="720000" cy="28800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r>
                    <a:rPr lang="en-US" altLang="ko-KR" sz="1100" b="1" kern="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나눔고딕" pitchFamily="50" charset="-127"/>
                      <a:cs typeface="Arial" pitchFamily="34" charset="0"/>
                    </a:rPr>
                    <a:t>100 mg</a:t>
                  </a:r>
                  <a:endParaRPr lang="ko-KR" altLang="en-US" sz="11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" pitchFamily="50" charset="-127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그룹 82"/>
              <p:cNvGrpSpPr/>
              <p:nvPr/>
            </p:nvGrpSpPr>
            <p:grpSpPr>
              <a:xfrm>
                <a:off x="1342159" y="4990919"/>
                <a:ext cx="1072052" cy="497317"/>
                <a:chOff x="516142" y="5407710"/>
                <a:chExt cx="1072052" cy="497317"/>
              </a:xfrm>
              <a:solidFill>
                <a:srgbClr val="00B0F0"/>
              </a:solidFill>
            </p:grpSpPr>
            <p:sp>
              <p:nvSpPr>
                <p:cNvPr id="84" name="모서리가 둥근 직사각형 83"/>
                <p:cNvSpPr/>
                <p:nvPr/>
              </p:nvSpPr>
              <p:spPr bwMode="auto">
                <a:xfrm>
                  <a:off x="516142" y="5617027"/>
                  <a:ext cx="720000" cy="288000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r>
                    <a:rPr lang="en-US" altLang="ko-KR" sz="1100" b="1" kern="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나눔고딕" pitchFamily="50" charset="-127"/>
                      <a:cs typeface="Arial" pitchFamily="34" charset="0"/>
                    </a:rPr>
                    <a:t>75 mg</a:t>
                  </a:r>
                  <a:endParaRPr lang="ko-KR" altLang="en-US" sz="11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85" name="모서리가 둥근 직사각형 84"/>
                <p:cNvSpPr/>
                <p:nvPr/>
              </p:nvSpPr>
              <p:spPr bwMode="auto">
                <a:xfrm>
                  <a:off x="868194" y="5407710"/>
                  <a:ext cx="720000" cy="288000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r>
                    <a:rPr lang="en-US" altLang="ko-KR" sz="1100" b="1" kern="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나눔고딕" pitchFamily="50" charset="-127"/>
                      <a:cs typeface="Arial" pitchFamily="34" charset="0"/>
                    </a:rPr>
                    <a:t>100 mg</a:t>
                  </a:r>
                  <a:endParaRPr lang="ko-KR" altLang="en-US" sz="11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" pitchFamily="50" charset="-127"/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그룹 85"/>
              <p:cNvGrpSpPr/>
              <p:nvPr/>
            </p:nvGrpSpPr>
            <p:grpSpPr>
              <a:xfrm>
                <a:off x="2073081" y="4564797"/>
                <a:ext cx="1072052" cy="497317"/>
                <a:chOff x="516142" y="5407710"/>
                <a:chExt cx="1072052" cy="497317"/>
              </a:xfrm>
              <a:solidFill>
                <a:srgbClr val="00B0F0"/>
              </a:solidFill>
            </p:grpSpPr>
            <p:sp>
              <p:nvSpPr>
                <p:cNvPr id="87" name="모서리가 둥근 직사각형 86"/>
                <p:cNvSpPr/>
                <p:nvPr/>
              </p:nvSpPr>
              <p:spPr bwMode="auto">
                <a:xfrm>
                  <a:off x="516142" y="5617027"/>
                  <a:ext cx="720000" cy="288000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r>
                    <a:rPr lang="en-US" altLang="ko-KR" sz="1100" b="1" kern="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나눔고딕" pitchFamily="50" charset="-127"/>
                      <a:cs typeface="Arial" pitchFamily="34" charset="0"/>
                    </a:rPr>
                    <a:t>150 mg</a:t>
                  </a:r>
                  <a:endParaRPr lang="ko-KR" altLang="en-US" sz="11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 bwMode="auto">
                <a:xfrm>
                  <a:off x="868194" y="5407710"/>
                  <a:ext cx="720000" cy="288000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r>
                    <a:rPr lang="en-US" altLang="ko-KR" sz="1100" b="1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나눔고딕" pitchFamily="50" charset="-127"/>
                      <a:cs typeface="Arial" pitchFamily="34" charset="0"/>
                    </a:rPr>
                    <a:t>2</a:t>
                  </a:r>
                  <a:r>
                    <a:rPr lang="en-US" altLang="ko-KR" sz="1100" b="1" kern="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나눔고딕" pitchFamily="50" charset="-127"/>
                      <a:cs typeface="Arial" pitchFamily="34" charset="0"/>
                    </a:rPr>
                    <a:t>00 mg</a:t>
                  </a:r>
                  <a:endParaRPr lang="ko-KR" altLang="en-US" sz="11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" pitchFamily="50" charset="-127"/>
                    <a:cs typeface="Arial" pitchFamily="34" charset="0"/>
                  </a:endParaRPr>
                </a:p>
              </p:txBody>
            </p:sp>
          </p:grpSp>
          <p:grpSp>
            <p:nvGrpSpPr>
              <p:cNvPr id="10" name="그룹 91"/>
              <p:cNvGrpSpPr/>
              <p:nvPr/>
            </p:nvGrpSpPr>
            <p:grpSpPr>
              <a:xfrm>
                <a:off x="3421110" y="3697648"/>
                <a:ext cx="1072052" cy="497317"/>
                <a:chOff x="516142" y="5407710"/>
                <a:chExt cx="1072052" cy="497317"/>
              </a:xfrm>
              <a:solidFill>
                <a:srgbClr val="00B0F0"/>
              </a:solidFill>
            </p:grpSpPr>
            <p:sp>
              <p:nvSpPr>
                <p:cNvPr id="93" name="모서리가 둥근 직사각형 92"/>
                <p:cNvSpPr/>
                <p:nvPr/>
              </p:nvSpPr>
              <p:spPr bwMode="auto">
                <a:xfrm>
                  <a:off x="516142" y="5617027"/>
                  <a:ext cx="720000" cy="288000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r>
                    <a:rPr lang="en-US" altLang="ko-KR" sz="1100" b="1" kern="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나눔고딕" pitchFamily="50" charset="-127"/>
                      <a:cs typeface="Arial" pitchFamily="34" charset="0"/>
                    </a:rPr>
                    <a:t>400 mg</a:t>
                  </a:r>
                  <a:endParaRPr lang="ko-KR" altLang="en-US" sz="11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94" name="모서리가 둥근 직사각형 93"/>
                <p:cNvSpPr/>
                <p:nvPr/>
              </p:nvSpPr>
              <p:spPr bwMode="auto">
                <a:xfrm>
                  <a:off x="868194" y="5407710"/>
                  <a:ext cx="720000" cy="288000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r>
                    <a:rPr lang="en-US" altLang="ko-KR" sz="1100" b="1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나눔고딕" pitchFamily="50" charset="-127"/>
                      <a:cs typeface="Arial" pitchFamily="34" charset="0"/>
                    </a:rPr>
                    <a:t>5</a:t>
                  </a:r>
                  <a:r>
                    <a:rPr lang="en-US" altLang="ko-KR" sz="1100" b="1" kern="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나눔고딕" pitchFamily="50" charset="-127"/>
                      <a:cs typeface="Arial" pitchFamily="34" charset="0"/>
                    </a:rPr>
                    <a:t>00 mg</a:t>
                  </a:r>
                  <a:endParaRPr lang="ko-KR" altLang="en-US" sz="11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" pitchFamily="50" charset="-127"/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그룹 88"/>
              <p:cNvGrpSpPr/>
              <p:nvPr/>
            </p:nvGrpSpPr>
            <p:grpSpPr>
              <a:xfrm>
                <a:off x="2738434" y="4138979"/>
                <a:ext cx="1072052" cy="497317"/>
                <a:chOff x="516142" y="5407710"/>
                <a:chExt cx="1072052" cy="497317"/>
              </a:xfrm>
              <a:solidFill>
                <a:srgbClr val="00B0F0"/>
              </a:solidFill>
            </p:grpSpPr>
            <p:sp>
              <p:nvSpPr>
                <p:cNvPr id="90" name="모서리가 둥근 직사각형 89"/>
                <p:cNvSpPr/>
                <p:nvPr/>
              </p:nvSpPr>
              <p:spPr bwMode="auto">
                <a:xfrm>
                  <a:off x="516142" y="5617027"/>
                  <a:ext cx="720000" cy="288000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r>
                    <a:rPr lang="en-US" altLang="ko-KR" sz="1100" b="1" kern="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나눔고딕" pitchFamily="50" charset="-127"/>
                      <a:cs typeface="Arial" pitchFamily="34" charset="0"/>
                    </a:rPr>
                    <a:t>250 mg</a:t>
                  </a:r>
                  <a:endParaRPr lang="ko-KR" altLang="en-US" sz="11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91" name="모서리가 둥근 직사각형 90"/>
                <p:cNvSpPr/>
                <p:nvPr/>
              </p:nvSpPr>
              <p:spPr bwMode="auto">
                <a:xfrm>
                  <a:off x="868194" y="5407710"/>
                  <a:ext cx="720000" cy="288000"/>
                </a:xfrm>
                <a:prstGeom prst="roundRect">
                  <a:avLst/>
                </a:pr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anchor="ctr"/>
                <a:lstStyle/>
                <a:p>
                  <a:pPr algn="ctr"/>
                  <a:r>
                    <a:rPr kumimoji="1" lang="en-US" altLang="ko-KR" sz="1100" b="1" kern="0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ea typeface="나눔고딕" pitchFamily="50" charset="-127"/>
                      <a:cs typeface="Arial" pitchFamily="34" charset="0"/>
                    </a:rPr>
                    <a:t>300 mg</a:t>
                  </a:r>
                  <a:endParaRPr kumimoji="1" lang="ko-KR" altLang="en-US" sz="11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나눔고딕" pitchFamily="50" charset="-127"/>
                    <a:cs typeface="Arial" pitchFamily="34" charset="0"/>
                  </a:endParaRPr>
                </a:p>
              </p:txBody>
            </p:sp>
          </p:grpSp>
          <p:sp>
            <p:nvSpPr>
              <p:cNvPr id="98" name="Rectangle 5"/>
              <p:cNvSpPr>
                <a:spLocks noChangeArrowheads="1"/>
              </p:cNvSpPr>
              <p:nvPr/>
            </p:nvSpPr>
            <p:spPr bwMode="auto">
              <a:xfrm>
                <a:off x="4822758" y="3519765"/>
                <a:ext cx="1414618" cy="317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269875" indent="-269875" defTabSz="762000">
                  <a:lnSpc>
                    <a:spcPct val="120000"/>
                  </a:lnSpc>
                </a:pPr>
                <a:r>
                  <a:rPr lang="en-US" altLang="ko-KR" sz="1100" b="1" i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Current  status</a:t>
                </a:r>
                <a:r>
                  <a:rPr lang="en-US" altLang="ko-KR" sz="11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charset="0"/>
                  </a:rPr>
                  <a:t>                                  </a:t>
                </a:r>
              </a:p>
              <a:p>
                <a:pPr marL="269875" indent="-269875" defTabSz="762000">
                  <a:lnSpc>
                    <a:spcPct val="120000"/>
                  </a:lnSpc>
                </a:pPr>
                <a:endParaRPr lang="en-US" altLang="ko-KR" sz="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541961" y="4329370"/>
                <a:ext cx="2207125" cy="522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B0F0"/>
                  </a:buClr>
                </a:pPr>
                <a:r>
                  <a:rPr lang="en-US" altLang="ko-KR" sz="1000" dirty="0">
                    <a:solidFill>
                      <a:srgbClr val="C8C8C7"/>
                    </a:solidFill>
                    <a:cs typeface="Arial" pitchFamily="34" charset="0"/>
                  </a:rPr>
                  <a:t>3+3 design, cohort 1-11 (N=35)</a:t>
                </a:r>
              </a:p>
              <a:p>
                <a:pPr>
                  <a:buClr>
                    <a:srgbClr val="00B0F0"/>
                  </a:buClr>
                </a:pPr>
                <a:r>
                  <a:rPr lang="en-US" altLang="ko-KR" sz="1000" dirty="0">
                    <a:solidFill>
                      <a:prstClr val="white"/>
                    </a:solidFill>
                    <a:cs typeface="Arial" pitchFamily="34" charset="0"/>
                  </a:rPr>
                  <a:t>Treatment with </a:t>
                </a:r>
                <a:r>
                  <a:rPr lang="en-US" altLang="ko-KR" sz="1000" dirty="0" err="1">
                    <a:solidFill>
                      <a:prstClr val="white"/>
                    </a:solidFill>
                    <a:cs typeface="Arial" pitchFamily="34" charset="0"/>
                  </a:rPr>
                  <a:t>HM61713</a:t>
                </a:r>
                <a:r>
                  <a:rPr lang="en-US" altLang="ko-KR" sz="1000" dirty="0">
                    <a:solidFill>
                      <a:prstClr val="white"/>
                    </a:solidFill>
                    <a:cs typeface="Arial" pitchFamily="34" charset="0"/>
                  </a:rPr>
                  <a:t> </a:t>
                </a:r>
              </a:p>
              <a:p>
                <a:pPr>
                  <a:buClr>
                    <a:srgbClr val="00B0F0"/>
                  </a:buClr>
                </a:pPr>
                <a:r>
                  <a:rPr lang="en-US" altLang="ko-KR" sz="1000" dirty="0">
                    <a:solidFill>
                      <a:prstClr val="white"/>
                    </a:solidFill>
                    <a:cs typeface="Arial" pitchFamily="34" charset="0"/>
                  </a:rPr>
                  <a:t>75-500 mg/day</a:t>
                </a:r>
                <a:endParaRPr lang="ko-KR" altLang="en-US" sz="1000" dirty="0">
                  <a:solidFill>
                    <a:srgbClr val="0F2C52"/>
                  </a:solidFill>
                </a:endParaRPr>
              </a:p>
            </p:txBody>
          </p:sp>
          <p:sp>
            <p:nvSpPr>
              <p:cNvPr id="101" name="오른쪽 화살표 100"/>
              <p:cNvSpPr/>
              <p:nvPr/>
            </p:nvSpPr>
            <p:spPr bwMode="auto">
              <a:xfrm>
                <a:off x="5123239" y="3314808"/>
                <a:ext cx="306388" cy="255587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 w="4763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ko-KR" altLang="en-US" b="1">
                  <a:solidFill>
                    <a:srgbClr val="0F2C5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굴림" pitchFamily="50" charset="-127"/>
                </a:endParaRPr>
              </a:p>
            </p:txBody>
          </p:sp>
          <p:grpSp>
            <p:nvGrpSpPr>
              <p:cNvPr id="12" name="그룹 94"/>
              <p:cNvGrpSpPr/>
              <p:nvPr/>
            </p:nvGrpSpPr>
            <p:grpSpPr>
              <a:xfrm>
                <a:off x="4107935" y="3281762"/>
                <a:ext cx="1072052" cy="497317"/>
                <a:chOff x="516142" y="5407710"/>
                <a:chExt cx="1072052" cy="497317"/>
              </a:xfrm>
              <a:solidFill>
                <a:srgbClr val="00B0F0"/>
              </a:solidFill>
            </p:grpSpPr>
            <p:sp>
              <p:nvSpPr>
                <p:cNvPr id="96" name="모서리가 둥근 직사각형 95"/>
                <p:cNvSpPr/>
                <p:nvPr/>
              </p:nvSpPr>
              <p:spPr bwMode="auto">
                <a:xfrm>
                  <a:off x="516142" y="5617027"/>
                  <a:ext cx="720000" cy="288000"/>
                </a:xfrm>
                <a:prstGeom prst="round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r>
                    <a:rPr lang="en-US" altLang="ko-KR" sz="1100" b="1" kern="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나눔고딕" pitchFamily="50" charset="-127"/>
                      <a:cs typeface="Arial" pitchFamily="34" charset="0"/>
                    </a:rPr>
                    <a:t>650 mg</a:t>
                  </a:r>
                  <a:endParaRPr lang="ko-KR" altLang="en-US" sz="11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97" name="모서리가 둥근 직사각형 96"/>
                <p:cNvSpPr/>
                <p:nvPr/>
              </p:nvSpPr>
              <p:spPr bwMode="auto">
                <a:xfrm>
                  <a:off x="868194" y="5407710"/>
                  <a:ext cx="720000" cy="288000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anchor="ctr"/>
                <a:lstStyle>
                  <a:defPPr>
                    <a:defRPr lang="en-US"/>
                  </a:defPPr>
                  <a:lvl1pPr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1pPr>
                  <a:lvl2pPr marL="4572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2pPr>
                  <a:lvl3pPr marL="9144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3pPr>
                  <a:lvl4pPr marL="13716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4pPr>
                  <a:lvl5pPr marL="1828800" algn="l" rtl="0" fontAlgn="base" latinLnBrk="1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5pPr>
                  <a:lvl6pPr marL="22860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6pPr>
                  <a:lvl7pPr marL="27432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7pPr>
                  <a:lvl8pPr marL="32004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8pPr>
                  <a:lvl9pPr marL="3657600" algn="l" defTabSz="914400" rtl="0" eaLnBrk="1" latinLnBrk="1" hangingPunct="1">
                    <a:defRPr kumimoji="1" kern="12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  <a:cs typeface="+mn-cs"/>
                    </a:defRPr>
                  </a:lvl9pPr>
                </a:lstStyle>
                <a:p>
                  <a:pPr algn="ctr" latinLnBrk="0">
                    <a:defRPr/>
                  </a:pPr>
                  <a:r>
                    <a:rPr lang="en-US" altLang="ko-KR" sz="1100" b="1" kern="0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ea typeface="나눔고딕" pitchFamily="50" charset="-127"/>
                      <a:cs typeface="Arial" pitchFamily="34" charset="0"/>
                    </a:rPr>
                    <a:t>800 mg</a:t>
                  </a:r>
                  <a:endParaRPr lang="ko-KR" altLang="en-US" sz="1100" b="1" kern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" pitchFamily="50" charset="-127"/>
                    <a:cs typeface="Arial" pitchFamily="34" charset="0"/>
                  </a:endParaRPr>
                </a:p>
              </p:txBody>
            </p:sp>
          </p:grpSp>
          <p:sp>
            <p:nvSpPr>
              <p:cNvPr id="104" name="모서리가 둥근 직사각형 103"/>
              <p:cNvSpPr/>
              <p:nvPr/>
            </p:nvSpPr>
            <p:spPr bwMode="auto">
              <a:xfrm>
                <a:off x="5877376" y="3286147"/>
                <a:ext cx="720000" cy="288000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anchor="ctr"/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 latinLnBrk="0">
                  <a:defRPr/>
                </a:pPr>
                <a:r>
                  <a:rPr lang="en-US" altLang="ko-KR" sz="1100" b="1" kern="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나눔고딕" pitchFamily="50" charset="-127"/>
                    <a:cs typeface="Arial" pitchFamily="34" charset="0"/>
                  </a:rPr>
                  <a:t>MTD</a:t>
                </a:r>
                <a:endParaRPr lang="ko-KR" altLang="en-US" sz="11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나눔고딕" pitchFamily="50" charset="-127"/>
                  <a:cs typeface="Arial" pitchFamily="34" charset="0"/>
                </a:endParaRPr>
              </a:p>
            </p:txBody>
          </p:sp>
          <p:cxnSp>
            <p:nvCxnSpPr>
              <p:cNvPr id="20" name="꺾인 연결선 19"/>
              <p:cNvCxnSpPr/>
              <p:nvPr/>
            </p:nvCxnSpPr>
            <p:spPr>
              <a:xfrm rot="16200000" flipH="1">
                <a:off x="3555387" y="4538119"/>
                <a:ext cx="491137" cy="268855"/>
              </a:xfrm>
              <a:prstGeom prst="bentConnector3">
                <a:avLst>
                  <a:gd name="adj1" fmla="val 99395"/>
                </a:avLst>
              </a:prstGeom>
              <a:ln>
                <a:solidFill>
                  <a:schemeClr val="bg2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/>
            </p:nvSpPr>
            <p:spPr>
              <a:xfrm>
                <a:off x="3955003" y="5172182"/>
                <a:ext cx="2449968" cy="44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prstClr val="white"/>
                    </a:solidFill>
                  </a:rPr>
                  <a:t>Mandatory re-biopsy for EGFR T790M analysis</a:t>
                </a:r>
                <a:endParaRPr lang="ko-KR" altLang="en-US" sz="1200" b="1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" name="그룹 13314"/>
              <p:cNvGrpSpPr/>
              <p:nvPr/>
            </p:nvGrpSpPr>
            <p:grpSpPr>
              <a:xfrm>
                <a:off x="6716543" y="3759895"/>
                <a:ext cx="2094305" cy="2092124"/>
                <a:chOff x="6845447" y="2812844"/>
                <a:chExt cx="2925325" cy="3227763"/>
              </a:xfrm>
            </p:grpSpPr>
            <p:sp>
              <p:nvSpPr>
                <p:cNvPr id="110" name="모서리가 둥근 직사각형 109"/>
                <p:cNvSpPr/>
                <p:nvPr/>
              </p:nvSpPr>
              <p:spPr>
                <a:xfrm>
                  <a:off x="6845447" y="2812844"/>
                  <a:ext cx="2925325" cy="1557610"/>
                </a:xfrm>
                <a:prstGeom prst="roundRect">
                  <a:avLst/>
                </a:prstGeom>
                <a:ln w="12700"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Clr>
                      <a:srgbClr val="00B0F0"/>
                    </a:buClr>
                  </a:pPr>
                  <a:r>
                    <a:rPr lang="en-US" altLang="ko-KR" sz="1400" b="1" dirty="0">
                      <a:solidFill>
                        <a:srgbClr val="C8C8C7"/>
                      </a:solidFill>
                      <a:cs typeface="Arial" pitchFamily="34" charset="0"/>
                    </a:rPr>
                    <a:t>Arm A (N=42)</a:t>
                  </a:r>
                </a:p>
                <a:p>
                  <a:pPr>
                    <a:buClr>
                      <a:srgbClr val="00B0F0"/>
                    </a:buClr>
                  </a:pPr>
                  <a:r>
                    <a:rPr lang="en-US" altLang="ko-KR" sz="1400" dirty="0">
                      <a:solidFill>
                        <a:prstClr val="white"/>
                      </a:solidFill>
                      <a:cs typeface="Arial" pitchFamily="34" charset="0"/>
                    </a:rPr>
                    <a:t>failure of prior TKI </a:t>
                  </a:r>
                  <a:r>
                    <a:rPr lang="en-US" altLang="ko-KR" sz="1400" dirty="0">
                      <a:solidFill>
                        <a:srgbClr val="D0B22B"/>
                      </a:solidFill>
                      <a:cs typeface="Arial" pitchFamily="34" charset="0"/>
                    </a:rPr>
                    <a:t>within 4 weeks </a:t>
                  </a:r>
                </a:p>
                <a:p>
                  <a:pPr>
                    <a:buClr>
                      <a:srgbClr val="00B0F0"/>
                    </a:buClr>
                  </a:pPr>
                  <a:endParaRPr lang="en-US" altLang="ko-KR" sz="1400" dirty="0">
                    <a:solidFill>
                      <a:srgbClr val="D0B22B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1" name="모서리가 둥근 직사각형 110"/>
                <p:cNvSpPr/>
                <p:nvPr/>
              </p:nvSpPr>
              <p:spPr>
                <a:xfrm>
                  <a:off x="6853916" y="4482997"/>
                  <a:ext cx="2916856" cy="1557610"/>
                </a:xfrm>
                <a:prstGeom prst="roundRect">
                  <a:avLst/>
                </a:prstGeom>
                <a:ln w="12700"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Clr>
                      <a:srgbClr val="00B0F0"/>
                    </a:buClr>
                  </a:pPr>
                  <a:r>
                    <a:rPr lang="en-US" altLang="ko-KR" sz="1400" b="1" dirty="0">
                      <a:solidFill>
                        <a:srgbClr val="C8C8C7"/>
                      </a:solidFill>
                      <a:cs typeface="Arial" pitchFamily="34" charset="0"/>
                    </a:rPr>
                    <a:t>Arm B (N=41)</a:t>
                  </a:r>
                </a:p>
                <a:p>
                  <a:pPr>
                    <a:buClr>
                      <a:srgbClr val="00B0F0"/>
                    </a:buClr>
                  </a:pPr>
                  <a:r>
                    <a:rPr lang="en-US" altLang="ko-KR" sz="1400" dirty="0">
                      <a:solidFill>
                        <a:prstClr val="white"/>
                      </a:solidFill>
                      <a:cs typeface="Arial" pitchFamily="34" charset="0"/>
                    </a:rPr>
                    <a:t>failure of prior TKI </a:t>
                  </a:r>
                  <a:r>
                    <a:rPr lang="en-US" altLang="ko-KR" sz="1400" dirty="0">
                      <a:solidFill>
                        <a:srgbClr val="D0B22B"/>
                      </a:solidFill>
                      <a:cs typeface="Arial" pitchFamily="34" charset="0"/>
                    </a:rPr>
                    <a:t>before 4 weeks or  more</a:t>
                  </a:r>
                </a:p>
              </p:txBody>
            </p:sp>
          </p:grpSp>
          <p:grpSp>
            <p:nvGrpSpPr>
              <p:cNvPr id="15" name="그룹 13323"/>
              <p:cNvGrpSpPr/>
              <p:nvPr/>
            </p:nvGrpSpPr>
            <p:grpSpPr>
              <a:xfrm>
                <a:off x="6488577" y="4406816"/>
                <a:ext cx="258401" cy="928800"/>
                <a:chOff x="6569042" y="4340981"/>
                <a:chExt cx="258401" cy="928800"/>
              </a:xfrm>
            </p:grpSpPr>
            <p:cxnSp>
              <p:nvCxnSpPr>
                <p:cNvPr id="13321" name="직선 화살표 연결선 13320"/>
                <p:cNvCxnSpPr/>
                <p:nvPr/>
              </p:nvCxnSpPr>
              <p:spPr>
                <a:xfrm>
                  <a:off x="6569042" y="4348296"/>
                  <a:ext cx="252000" cy="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직선 화살표 연결선 125"/>
                <p:cNvCxnSpPr/>
                <p:nvPr/>
              </p:nvCxnSpPr>
              <p:spPr>
                <a:xfrm>
                  <a:off x="6575443" y="5268343"/>
                  <a:ext cx="252000" cy="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23" name="직선 연결선 13322"/>
                <p:cNvCxnSpPr/>
                <p:nvPr/>
              </p:nvCxnSpPr>
              <p:spPr>
                <a:xfrm>
                  <a:off x="6575142" y="4340981"/>
                  <a:ext cx="0" cy="92880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326" name="직선 연결선 13325"/>
              <p:cNvCxnSpPr/>
              <p:nvPr/>
            </p:nvCxnSpPr>
            <p:spPr>
              <a:xfrm>
                <a:off x="6341148" y="4887335"/>
                <a:ext cx="1608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그룹 44"/>
            <p:cNvGrpSpPr/>
            <p:nvPr/>
          </p:nvGrpSpPr>
          <p:grpSpPr>
            <a:xfrm>
              <a:off x="3928262" y="4298519"/>
              <a:ext cx="2502584" cy="807312"/>
              <a:chOff x="2299640" y="1219940"/>
              <a:chExt cx="2703612" cy="92493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299640" y="1471930"/>
                <a:ext cx="2700000" cy="672945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prstClr val="white"/>
                    </a:solidFill>
                  </a:rPr>
                  <a:t>Progression on prior EGFR TKI therapy</a:t>
                </a:r>
              </a:p>
            </p:txBody>
          </p:sp>
          <p:sp>
            <p:nvSpPr>
              <p:cNvPr id="47" name="모서리가 둥근 직사각형 46"/>
              <p:cNvSpPr/>
              <p:nvPr/>
            </p:nvSpPr>
            <p:spPr>
              <a:xfrm>
                <a:off x="2303252" y="1219940"/>
                <a:ext cx="2700000" cy="33140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Expansion part</a:t>
                </a:r>
                <a:endParaRPr lang="ko-KR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8" name="그룹 47"/>
            <p:cNvGrpSpPr/>
            <p:nvPr/>
          </p:nvGrpSpPr>
          <p:grpSpPr>
            <a:xfrm>
              <a:off x="440106" y="3124798"/>
              <a:ext cx="2528151" cy="1073485"/>
              <a:chOff x="2311719" y="1219940"/>
              <a:chExt cx="2713322" cy="1107442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2325041" y="1471928"/>
                <a:ext cx="2700000" cy="85545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prstClr val="white"/>
                    </a:solidFill>
                  </a:rPr>
                  <a:t>Progression on at least 2 prior regimens, including EGFR TKI</a:t>
                </a:r>
                <a:endParaRPr lang="ko-KR" alt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모서리가 둥근 직사각형 51"/>
              <p:cNvSpPr/>
              <p:nvPr/>
            </p:nvSpPr>
            <p:spPr>
              <a:xfrm>
                <a:off x="2311719" y="1219940"/>
                <a:ext cx="2700000" cy="33140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Dose escalation part</a:t>
                </a:r>
                <a:endParaRPr lang="ko-KR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13730" y="5856086"/>
            <a:ext cx="45849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prstClr val="white"/>
                </a:solidFill>
              </a:rPr>
              <a:t>* Patients with active or symptomatic CNS metastasis were excluded.</a:t>
            </a:r>
          </a:p>
        </p:txBody>
      </p:sp>
    </p:spTree>
    <p:extLst>
      <p:ext uri="{BB962C8B-B14F-4D97-AF65-F5344CB8AC3E}">
        <p14:creationId xmlns:p14="http://schemas.microsoft.com/office/powerpoint/2010/main" val="22117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ko-KR" sz="2800" dirty="0" smtClean="0"/>
              <a:t>Best </a:t>
            </a:r>
            <a:r>
              <a:rPr lang="en-US" altLang="ko-KR" sz="2800" dirty="0"/>
              <a:t>Change from Baseline in Target </a:t>
            </a:r>
            <a:r>
              <a:rPr lang="en-US" altLang="ko-KR" sz="2800" dirty="0" smtClean="0"/>
              <a:t>Lesions</a:t>
            </a:r>
            <a:br>
              <a:rPr lang="en-US" altLang="ko-KR" sz="2800" dirty="0" smtClean="0"/>
            </a:br>
            <a:r>
              <a:rPr lang="en-US" altLang="ko-KR" sz="2800" dirty="0" smtClean="0"/>
              <a:t>: T790M</a:t>
            </a:r>
            <a:r>
              <a:rPr lang="en-US" altLang="ko-KR" sz="2800" dirty="0"/>
              <a:t>+ versus T790M-</a:t>
            </a:r>
            <a:endParaRPr lang="ko-KR" altLang="en-US" sz="28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Kim ASCO 2014</a:t>
            </a:r>
            <a:endParaRPr lang="en-US" altLang="ko-KR" dirty="0"/>
          </a:p>
        </p:txBody>
      </p:sp>
      <p:grpSp>
        <p:nvGrpSpPr>
          <p:cNvPr id="5" name="그룹 6"/>
          <p:cNvGrpSpPr/>
          <p:nvPr/>
        </p:nvGrpSpPr>
        <p:grpSpPr>
          <a:xfrm>
            <a:off x="70857" y="911225"/>
            <a:ext cx="9003293" cy="4799013"/>
            <a:chOff x="-113967" y="911225"/>
            <a:chExt cx="9003293" cy="4799013"/>
          </a:xfrm>
        </p:grpSpPr>
        <p:graphicFrame>
          <p:nvGraphicFramePr>
            <p:cNvPr id="3" name="개체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28286767"/>
                </p:ext>
              </p:extLst>
            </p:nvPr>
          </p:nvGraphicFramePr>
          <p:xfrm>
            <a:off x="4252239" y="911225"/>
            <a:ext cx="4637087" cy="4799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Prism 6" r:id="rId4" imgW="3680227" imgH="3935043" progId="Prism6.Document">
                    <p:embed/>
                  </p:oleObj>
                </mc:Choice>
                <mc:Fallback>
                  <p:oleObj name="Prism 6" r:id="rId4" imgW="3680227" imgH="3935043" progId="Prism6.Document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239" y="911225"/>
                          <a:ext cx="4637087" cy="4799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개체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27991670"/>
                </p:ext>
              </p:extLst>
            </p:nvPr>
          </p:nvGraphicFramePr>
          <p:xfrm>
            <a:off x="-113967" y="1077913"/>
            <a:ext cx="4637086" cy="4479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Prism 6" r:id="rId6" imgW="3680227" imgH="3671410" progId="Prism6.Document">
                    <p:embed/>
                  </p:oleObj>
                </mc:Choice>
                <mc:Fallback>
                  <p:oleObj name="Prism 6" r:id="rId6" imgW="3680227" imgH="3671410" progId="Prism6.Document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13967" y="1077913"/>
                          <a:ext cx="4637086" cy="44791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842890"/>
              </p:ext>
            </p:extLst>
          </p:nvPr>
        </p:nvGraphicFramePr>
        <p:xfrm>
          <a:off x="1056691" y="5557033"/>
          <a:ext cx="2886659" cy="548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52812"/>
                <a:gridCol w="1233847"/>
              </a:tblGrid>
              <a:tr h="1898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/>
                        <a:t>Response rate</a:t>
                      </a:r>
                      <a:endParaRPr lang="ko-KR" altLang="en-US" sz="11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 smtClean="0"/>
                        <a:t>29.2%</a:t>
                      </a:r>
                      <a:endParaRPr lang="ko-KR" altLang="en-US" sz="1200" b="1" dirty="0"/>
                    </a:p>
                  </a:txBody>
                  <a:tcPr anchor="ctr"/>
                </a:tc>
              </a:tr>
              <a:tr h="1898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/>
                        <a:t>Disease</a:t>
                      </a:r>
                      <a:r>
                        <a:rPr lang="en-US" altLang="ko-KR" sz="1100" b="1" baseline="0" dirty="0" smtClean="0"/>
                        <a:t> control rate</a:t>
                      </a:r>
                      <a:endParaRPr lang="ko-KR" altLang="en-US" sz="11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/>
                        <a:t>75.0%</a:t>
                      </a:r>
                      <a:endParaRPr lang="ko-KR" altLang="en-US" sz="12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10083"/>
              </p:ext>
            </p:extLst>
          </p:nvPr>
        </p:nvGraphicFramePr>
        <p:xfrm>
          <a:off x="5322532" y="5557033"/>
          <a:ext cx="2888018" cy="548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91639"/>
                <a:gridCol w="1296379"/>
              </a:tblGrid>
              <a:tr h="1898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/>
                        <a:t>Response rate</a:t>
                      </a:r>
                      <a:endParaRPr lang="ko-KR" altLang="en-US" sz="11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 smtClean="0"/>
                        <a:t>11.8%</a:t>
                      </a:r>
                      <a:endParaRPr lang="ko-KR" altLang="en-US" sz="1200" b="1" dirty="0"/>
                    </a:p>
                  </a:txBody>
                  <a:tcPr anchor="ctr"/>
                </a:tc>
              </a:tr>
              <a:tr h="1898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1" dirty="0" smtClean="0"/>
                        <a:t>Disease</a:t>
                      </a:r>
                      <a:r>
                        <a:rPr lang="en-US" altLang="ko-KR" sz="1100" b="1" baseline="0" dirty="0" smtClean="0"/>
                        <a:t> control rate</a:t>
                      </a:r>
                      <a:endParaRPr lang="ko-KR" altLang="en-US" sz="11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/>
                        <a:t>55.9%</a:t>
                      </a:r>
                      <a:endParaRPr lang="ko-KR" altLang="en-US" sz="1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2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Mutant Selective EGFR Inhibitors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20" y="1600200"/>
            <a:ext cx="8911765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Data emerging on efficacy of three compounds (others in development)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Some differences in toxicities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CO-1686: drug induced diabetes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some need insulin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AZD9291: ILD like events in some patients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HM61713: some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dyspnea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nos</a:t>
            </a: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AZD9291 &amp; CO-1686 have FDA breakthrough designation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Opportunities and Challenges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How to best identify patients with EGFR T790M 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Tumor based analyses can be slow and biopsies not feasible in everyone</a:t>
            </a: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How to build upon the initial efficacy 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Develop rationale combination approaches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oxnardg\My Documents\Dropbox\ddPCR\JCO manuscript\Figure.1.mo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8031311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334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Digital Droplet PCR for detection of tumor derived mutations in circulating free (</a:t>
            </a:r>
            <a:r>
              <a:rPr lang="en-US" sz="2800" b="1" dirty="0" err="1" smtClean="0">
                <a:solidFill>
                  <a:srgbClr val="000066"/>
                </a:solidFill>
                <a:latin typeface="Comic Sans MS" pitchFamily="66" charset="0"/>
              </a:rPr>
              <a:t>cf</a:t>
            </a: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) DNA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432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Oxnard et el. CCR 2014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79790"/>
            <a:ext cx="8991600" cy="71081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>
                <a:solidFill>
                  <a:srgbClr val="000066"/>
                </a:solidFill>
                <a:latin typeface="Comic Sans MS" pitchFamily="66" charset="0"/>
                <a:ea typeface="ＭＳ Ｐゴシック" pitchFamily="-84" charset="-128"/>
                <a:cs typeface="ＭＳ Ｐゴシック" charset="-128"/>
              </a:rPr>
              <a:t>Non-invasive </a:t>
            </a:r>
            <a:r>
              <a:rPr lang="en-US" sz="3200" b="1" kern="0" dirty="0" smtClean="0">
                <a:solidFill>
                  <a:srgbClr val="000066"/>
                </a:solidFill>
                <a:latin typeface="Comic Sans MS" pitchFamily="66" charset="0"/>
                <a:ea typeface="ＭＳ Ｐゴシック" pitchFamily="-84" charset="-128"/>
                <a:cs typeface="ＭＳ Ｐゴシック" charset="-128"/>
              </a:rPr>
              <a:t>disease monitoring</a:t>
            </a:r>
            <a:endParaRPr lang="en-US" sz="3200" b="1" kern="0" dirty="0">
              <a:solidFill>
                <a:srgbClr val="000066"/>
              </a:solidFill>
              <a:latin typeface="Comic Sans MS" pitchFamily="66" charset="0"/>
              <a:ea typeface="ＭＳ Ｐゴシック" pitchFamily="-84" charset="-128"/>
              <a:cs typeface="ＭＳ Ｐゴシック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38740" y="2891330"/>
            <a:ext cx="7164630" cy="2942325"/>
            <a:chOff x="1143000" y="3429000"/>
            <a:chExt cx="6934200" cy="2743200"/>
          </a:xfrm>
        </p:grpSpPr>
        <p:pic>
          <p:nvPicPr>
            <p:cNvPr id="11271" name="Picture 2" descr="C:\Users\gro4\Dropbox\ddPCR\Manuscript\09-210 combined v2.jpg"/>
            <p:cNvPicPr>
              <a:picLocks noChangeAspect="1" noChangeArrowheads="1"/>
            </p:cNvPicPr>
            <p:nvPr/>
          </p:nvPicPr>
          <p:blipFill>
            <a:blip r:embed="rId2" cstate="print"/>
            <a:srcRect r="67256" b="65266"/>
            <a:stretch>
              <a:fillRect/>
            </a:stretch>
          </p:blipFill>
          <p:spPr bwMode="auto">
            <a:xfrm>
              <a:off x="1219200" y="3429000"/>
              <a:ext cx="3218688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2" descr="C:\Users\gro4\Dropbox\ddPCR\Manuscript\09-210 combined v2.jpg"/>
            <p:cNvPicPr>
              <a:picLocks noChangeAspect="1" noChangeArrowheads="1"/>
            </p:cNvPicPr>
            <p:nvPr/>
          </p:nvPicPr>
          <p:blipFill>
            <a:blip r:embed="rId2" cstate="print"/>
            <a:srcRect l="64464" b="65266"/>
            <a:stretch>
              <a:fillRect/>
            </a:stretch>
          </p:blipFill>
          <p:spPr bwMode="auto">
            <a:xfrm>
              <a:off x="4876800" y="3657600"/>
              <a:ext cx="3200400" cy="2303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Rectangle 6"/>
            <p:cNvSpPr>
              <a:spLocks noChangeArrowheads="1"/>
            </p:cNvSpPr>
            <p:nvPr/>
          </p:nvSpPr>
          <p:spPr bwMode="auto">
            <a:xfrm>
              <a:off x="1143000" y="5791200"/>
              <a:ext cx="762000" cy="30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Rectangle 7"/>
            <p:cNvSpPr>
              <a:spLocks noChangeArrowheads="1"/>
            </p:cNvSpPr>
            <p:nvPr/>
          </p:nvSpPr>
          <p:spPr bwMode="auto">
            <a:xfrm>
              <a:off x="4800600" y="5867400"/>
              <a:ext cx="762000" cy="3048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1169840" y="576358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  <a:cs typeface="Arial" pitchFamily="34" charset="0"/>
              </a:rPr>
              <a:t>Serial monitoring for EGFR activating and EGFR T790M resistance mutation in </a:t>
            </a:r>
            <a:r>
              <a:rPr lang="en-US" sz="1600" dirty="0" err="1">
                <a:latin typeface="Comic Sans MS" pitchFamily="66" charset="0"/>
                <a:cs typeface="Arial" pitchFamily="34" charset="0"/>
              </a:rPr>
              <a:t>erlotinib</a:t>
            </a:r>
            <a:r>
              <a:rPr lang="en-US" sz="1600" dirty="0">
                <a:latin typeface="Comic Sans MS" pitchFamily="66" charset="0"/>
                <a:cs typeface="Arial" pitchFamily="34" charset="0"/>
              </a:rPr>
              <a:t> treated EGFR mutant </a:t>
            </a:r>
            <a:r>
              <a:rPr lang="en-US" sz="1600" dirty="0" smtClean="0">
                <a:latin typeface="Comic Sans MS" pitchFamily="66" charset="0"/>
                <a:cs typeface="Arial" pitchFamily="34" charset="0"/>
              </a:rPr>
              <a:t>patients</a:t>
            </a:r>
            <a:endParaRPr lang="en-US" sz="16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15" y="6431681"/>
            <a:ext cx="241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Oxnard et al. CCR 2014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295400"/>
            <a:ext cx="24384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1371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Stage IV NSCLC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EGFR mutant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Treatment naive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429000" y="1742230"/>
            <a:ext cx="15240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29000" y="14478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omic Sans MS" pitchFamily="66" charset="0"/>
              </a:rPr>
              <a:t>Erlotinib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algn="ctr"/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150 mg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6430" y="1316725"/>
            <a:ext cx="2899260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16910" y="1414807"/>
            <a:ext cx="2880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Biopsy at resistance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Circulating tumor cells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Plasma for </a:t>
            </a:r>
            <a:r>
              <a:rPr lang="en-US" sz="2000" dirty="0" err="1" smtClean="0">
                <a:latin typeface="Comic Sans MS" pitchFamily="66" charset="0"/>
              </a:rPr>
              <a:t>cfDNA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Comic Sans MS" pitchFamily="66" charset="0"/>
                <a:ea typeface="Calibri" pitchFamily="34" charset="0"/>
                <a:cs typeface="Arial" pitchFamily="34" charset="0"/>
              </a:rPr>
              <a:t>Case report: Acquired resistance </a:t>
            </a:r>
          </a:p>
        </p:txBody>
      </p:sp>
      <p:pic>
        <p:nvPicPr>
          <p:cNvPr id="12292" name="Picture 6" descr="http://glomed.biz/admin/product_photos/6fc4awm4pleur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779" y="1182690"/>
            <a:ext cx="1676400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45"/>
          <p:cNvSpPr txBox="1">
            <a:spLocks noChangeArrowheads="1"/>
          </p:cNvSpPr>
          <p:nvPr/>
        </p:nvSpPr>
        <p:spPr bwMode="auto">
          <a:xfrm>
            <a:off x="152399" y="2714625"/>
            <a:ext cx="29881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u="sng" kern="0" dirty="0">
                <a:solidFill>
                  <a:sysClr val="windowText" lastClr="000000"/>
                </a:solidFill>
                <a:latin typeface="Comic Sans MS" pitchFamily="66" charset="0"/>
              </a:rPr>
              <a:t>DAY 0</a:t>
            </a:r>
            <a:r>
              <a:rPr lang="en-US" altLang="en-US" sz="1600" kern="0" dirty="0">
                <a:solidFill>
                  <a:sysClr val="windowText" lastClr="000000"/>
                </a:solidFill>
                <a:latin typeface="Comic Sans MS" pitchFamily="66" charset="0"/>
              </a:rPr>
              <a:t>: </a:t>
            </a:r>
          </a:p>
          <a:p>
            <a:pPr>
              <a:defRPr/>
            </a:pPr>
            <a:r>
              <a:rPr lang="en-US" altLang="en-US" sz="1600" kern="0" dirty="0">
                <a:solidFill>
                  <a:sysClr val="windowText" lastClr="000000"/>
                </a:solidFill>
                <a:latin typeface="Comic Sans MS" pitchFamily="66" charset="0"/>
              </a:rPr>
              <a:t>CT shows marked progression on erlotinib, plasma drawn</a:t>
            </a:r>
          </a:p>
        </p:txBody>
      </p:sp>
      <p:sp>
        <p:nvSpPr>
          <p:cNvPr id="21" name="TextBox 45"/>
          <p:cNvSpPr txBox="1">
            <a:spLocks noChangeArrowheads="1"/>
          </p:cNvSpPr>
          <p:nvPr/>
        </p:nvSpPr>
        <p:spPr bwMode="auto">
          <a:xfrm>
            <a:off x="5954578" y="2743206"/>
            <a:ext cx="31894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u="sng" kern="0" dirty="0">
                <a:solidFill>
                  <a:sysClr val="windowText" lastClr="000000"/>
                </a:solidFill>
                <a:latin typeface="Comic Sans MS" pitchFamily="66" charset="0"/>
              </a:rPr>
              <a:t>DAY 25:</a:t>
            </a:r>
          </a:p>
          <a:p>
            <a:pPr>
              <a:defRPr/>
            </a:pPr>
            <a:r>
              <a:rPr lang="en-US" altLang="en-US" sz="1600" kern="0" dirty="0">
                <a:solidFill>
                  <a:sysClr val="windowText" lastClr="000000"/>
                </a:solidFill>
                <a:latin typeface="Comic Sans MS" pitchFamily="66" charset="0"/>
              </a:rPr>
              <a:t>Report from rebiopsy genotyping shows </a:t>
            </a:r>
            <a:r>
              <a:rPr lang="en-US" altLang="en-US" sz="1600" i="1" kern="0" dirty="0">
                <a:solidFill>
                  <a:sysClr val="windowText" lastClr="000000"/>
                </a:solidFill>
                <a:latin typeface="Comic Sans MS" pitchFamily="66" charset="0"/>
              </a:rPr>
              <a:t>EGFR</a:t>
            </a:r>
            <a:r>
              <a:rPr lang="en-US" altLang="en-US" sz="1600" kern="0" dirty="0">
                <a:solidFill>
                  <a:sysClr val="windowText" lastClr="000000"/>
                </a:solidFill>
                <a:latin typeface="Comic Sans MS" pitchFamily="66" charset="0"/>
              </a:rPr>
              <a:t> T790M</a:t>
            </a:r>
          </a:p>
        </p:txBody>
      </p:sp>
      <p:sp>
        <p:nvSpPr>
          <p:cNvPr id="22" name="TextBox 45"/>
          <p:cNvSpPr txBox="1">
            <a:spLocks noChangeArrowheads="1"/>
          </p:cNvSpPr>
          <p:nvPr/>
        </p:nvSpPr>
        <p:spPr bwMode="auto">
          <a:xfrm>
            <a:off x="6096000" y="4343403"/>
            <a:ext cx="20092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u="sng" kern="0" dirty="0">
                <a:solidFill>
                  <a:sysClr val="windowText" lastClr="000000"/>
                </a:solidFill>
                <a:latin typeface="Comic Sans MS" pitchFamily="66" charset="0"/>
              </a:rPr>
              <a:t>DAY 73</a:t>
            </a:r>
            <a:r>
              <a:rPr lang="en-US" altLang="en-US" sz="1600" kern="0" dirty="0">
                <a:solidFill>
                  <a:sysClr val="windowText" lastClr="000000"/>
                </a:solidFill>
                <a:latin typeface="Comic Sans MS" pitchFamily="66" charset="0"/>
              </a:rPr>
              <a:t>:</a:t>
            </a:r>
          </a:p>
          <a:p>
            <a:pPr>
              <a:defRPr/>
            </a:pPr>
            <a:r>
              <a:rPr lang="en-US" altLang="en-US" sz="1600" kern="0" dirty="0">
                <a:solidFill>
                  <a:sysClr val="windowText" lastClr="000000"/>
                </a:solidFill>
                <a:latin typeface="Comic Sans MS" pitchFamily="66" charset="0"/>
              </a:rPr>
              <a:t>CT demonstrates a radiographic response</a:t>
            </a:r>
          </a:p>
        </p:txBody>
      </p:sp>
      <p:pic>
        <p:nvPicPr>
          <p:cNvPr id="12296" name="Picture 4" descr="https://encrypted-tbn1.gstatic.com/images?q=tbn:ANd9GcSyCTljOQq5QybP11Rg-5IYEgs3V6kpW11iyckB0ql3mDgGdg4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31431">
            <a:off x="3589338" y="1014413"/>
            <a:ext cx="925512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/>
          <p:nvPr/>
        </p:nvSpPr>
        <p:spPr>
          <a:xfrm>
            <a:off x="2309818" y="1295403"/>
            <a:ext cx="738187" cy="957263"/>
          </a:xfrm>
          <a:prstGeom prst="righ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6" name="TextBox 45"/>
          <p:cNvSpPr txBox="1">
            <a:spLocks noChangeArrowheads="1"/>
          </p:cNvSpPr>
          <p:nvPr/>
        </p:nvSpPr>
        <p:spPr bwMode="auto">
          <a:xfrm>
            <a:off x="3146430" y="2667006"/>
            <a:ext cx="27697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u="sng" kern="0" dirty="0">
                <a:solidFill>
                  <a:sysClr val="windowText" lastClr="000000"/>
                </a:solidFill>
                <a:latin typeface="Comic Sans MS" pitchFamily="66" charset="0"/>
              </a:rPr>
              <a:t>DAY 1:</a:t>
            </a:r>
          </a:p>
          <a:p>
            <a:pPr>
              <a:defRPr/>
            </a:pPr>
            <a:r>
              <a:rPr lang="en-US" altLang="en-US" sz="1600" kern="0" dirty="0">
                <a:solidFill>
                  <a:sysClr val="windowText" lastClr="000000"/>
                </a:solidFill>
                <a:latin typeface="Comic Sans MS" pitchFamily="66" charset="0"/>
              </a:rPr>
              <a:t>cfDNA genotyping detects  </a:t>
            </a:r>
            <a:endParaRPr lang="en-US" altLang="en-US" sz="1600" kern="0" dirty="0" smtClean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altLang="en-US" sz="1600" kern="0" dirty="0" smtClean="0">
                <a:solidFill>
                  <a:sysClr val="windowText" lastClr="000000"/>
                </a:solidFill>
                <a:latin typeface="Comic Sans MS" pitchFamily="66" charset="0"/>
              </a:rPr>
              <a:t>806 </a:t>
            </a:r>
            <a:r>
              <a:rPr lang="en-US" altLang="en-US" sz="1600" kern="0" dirty="0">
                <a:solidFill>
                  <a:sysClr val="windowText" lastClr="000000"/>
                </a:solidFill>
                <a:latin typeface="Comic Sans MS" pitchFamily="66" charset="0"/>
              </a:rPr>
              <a:t>copies/ml of </a:t>
            </a:r>
            <a:endParaRPr lang="en-US" altLang="en-US" sz="1600" kern="0" dirty="0" smtClean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US" altLang="en-US" sz="1600" i="1" kern="0" dirty="0" smtClean="0">
                <a:solidFill>
                  <a:sysClr val="windowText" lastClr="000000"/>
                </a:solidFill>
                <a:latin typeface="Comic Sans MS" pitchFamily="66" charset="0"/>
              </a:rPr>
              <a:t>EGFR</a:t>
            </a:r>
            <a:r>
              <a:rPr lang="en-US" altLang="en-US" sz="1600" kern="0" dirty="0" smtClean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en-US" altLang="en-US" sz="1600" kern="0" dirty="0">
                <a:solidFill>
                  <a:sysClr val="windowText" lastClr="000000"/>
                </a:solidFill>
                <a:latin typeface="Comic Sans MS" pitchFamily="66" charset="0"/>
              </a:rPr>
              <a:t>T790M</a:t>
            </a:r>
          </a:p>
        </p:txBody>
      </p:sp>
      <p:pic>
        <p:nvPicPr>
          <p:cNvPr id="12299" name="Picture 1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30" y="990600"/>
            <a:ext cx="1812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45"/>
          <p:cNvSpPr txBox="1">
            <a:spLocks noChangeArrowheads="1"/>
          </p:cNvSpPr>
          <p:nvPr/>
        </p:nvSpPr>
        <p:spPr bwMode="auto">
          <a:xfrm>
            <a:off x="3276600" y="4391030"/>
            <a:ext cx="19091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u="sng" kern="0" dirty="0">
                <a:solidFill>
                  <a:sysClr val="windowText" lastClr="000000"/>
                </a:solidFill>
                <a:latin typeface="Comic Sans MS" pitchFamily="66" charset="0"/>
              </a:rPr>
              <a:t>DAY 31:</a:t>
            </a:r>
          </a:p>
          <a:p>
            <a:pPr>
              <a:defRPr/>
            </a:pPr>
            <a:r>
              <a:rPr lang="en-US" altLang="en-US" sz="1600" kern="0" dirty="0">
                <a:solidFill>
                  <a:sysClr val="windowText" lastClr="000000"/>
                </a:solidFill>
                <a:latin typeface="Comic Sans MS" pitchFamily="66" charset="0"/>
              </a:rPr>
              <a:t>Patient starts treatment with an investigational EGFR inhibitor</a:t>
            </a:r>
          </a:p>
        </p:txBody>
      </p:sp>
      <p:pic>
        <p:nvPicPr>
          <p:cNvPr id="12301" name="Picture 2" descr="New narcotic pain killer, Zohydro, which is a pure hydrocodone pill, has been approved by the FDA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084638"/>
            <a:ext cx="20574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Arrow 29"/>
          <p:cNvSpPr/>
          <p:nvPr/>
        </p:nvSpPr>
        <p:spPr>
          <a:xfrm>
            <a:off x="4824418" y="1371600"/>
            <a:ext cx="738187" cy="957263"/>
          </a:xfrm>
          <a:prstGeom prst="righ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874830" y="1393535"/>
            <a:ext cx="1075340" cy="957263"/>
          </a:xfrm>
          <a:prstGeom prst="righ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216392" y="4495810"/>
            <a:ext cx="738188" cy="957263"/>
          </a:xfrm>
          <a:prstGeom prst="righ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155425" y="4495810"/>
            <a:ext cx="811363" cy="957263"/>
          </a:xfrm>
          <a:prstGeom prst="rightArrow">
            <a:avLst/>
          </a:prstGeom>
          <a:solidFill>
            <a:srgbClr val="C0504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020" y="6424590"/>
            <a:ext cx="2331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  <a:cs typeface="Arial" pitchFamily="34" charset="0"/>
              </a:rPr>
              <a:t>Sacher et al, ASCO, 2014</a:t>
            </a:r>
            <a:endParaRPr lang="en-US" sz="14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57200" y="2743200"/>
            <a:ext cx="1298864" cy="1077218"/>
          </a:xfrm>
          <a:prstGeom prst="rect">
            <a:avLst/>
          </a:prstGeom>
          <a:noFill/>
          <a:ln w="63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Consent of potentially eligible patient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200" y="1524000"/>
            <a:ext cx="1905000" cy="830997"/>
          </a:xfrm>
          <a:prstGeom prst="rect">
            <a:avLst/>
          </a:prstGeom>
          <a:noFill/>
          <a:ln w="63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Arm 1: final eligibility review</a:t>
            </a:r>
            <a:r>
              <a:rPr lang="en-US" sz="1600" baseline="30000" dirty="0">
                <a:solidFill>
                  <a:prstClr val="white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 &amp; registration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09800" y="2895600"/>
            <a:ext cx="1212273" cy="830997"/>
          </a:xfrm>
          <a:prstGeom prst="rect">
            <a:avLst/>
          </a:prstGeom>
          <a:noFill/>
          <a:ln w="63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Rolling  arm allocation</a:t>
            </a:r>
            <a:r>
              <a:rPr lang="en-US" sz="1600" baseline="30000" dirty="0">
                <a:solidFill>
                  <a:prstClr val="white"/>
                </a:solidFill>
                <a:latin typeface="Comic Sans MS" pitchFamily="66" charset="0"/>
              </a:rPr>
              <a:t>1</a:t>
            </a:r>
            <a:endParaRPr lang="en-US" sz="16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81800" y="1531203"/>
            <a:ext cx="1905000" cy="830997"/>
          </a:xfrm>
          <a:prstGeom prst="rect">
            <a:avLst/>
          </a:prstGeom>
          <a:noFill/>
          <a:ln w="63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AZD9291 &amp; MEDI4736</a:t>
            </a:r>
            <a:br>
              <a:rPr lang="en-US" sz="1600" dirty="0">
                <a:solidFill>
                  <a:prstClr val="white"/>
                </a:solidFill>
                <a:latin typeface="Comic Sans MS" pitchFamily="66" charset="0"/>
              </a:rPr>
            </a:br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(PD-L1 inhibitor)</a:t>
            </a:r>
          </a:p>
        </p:txBody>
      </p:sp>
      <p:sp>
        <p:nvSpPr>
          <p:cNvPr id="57" name="Right Arrow 56"/>
          <p:cNvSpPr/>
          <p:nvPr/>
        </p:nvSpPr>
        <p:spPr>
          <a:xfrm>
            <a:off x="1752600" y="3200400"/>
            <a:ext cx="381000" cy="228600"/>
          </a:xfrm>
          <a:prstGeom prst="rightArrow">
            <a:avLst/>
          </a:prstGeom>
          <a:solidFill>
            <a:srgbClr val="00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600" y="152400"/>
            <a:ext cx="7848600" cy="1077218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TATTON: Multi-arm phase </a:t>
            </a:r>
            <a:r>
              <a:rPr lang="en-US" sz="3200" b="1" dirty="0" err="1">
                <a:solidFill>
                  <a:srgbClr val="FFFF00"/>
                </a:solidFill>
                <a:latin typeface="Comic Sans MS" pitchFamily="66" charset="0"/>
              </a:rPr>
              <a:t>Ib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trial of AZD9291 combination therapies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6324600" y="1822948"/>
            <a:ext cx="381000" cy="228600"/>
          </a:xfrm>
          <a:prstGeom prst="rightArrow">
            <a:avLst/>
          </a:prstGeom>
          <a:solidFill>
            <a:srgbClr val="00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3505200" y="3210818"/>
            <a:ext cx="685800" cy="228600"/>
          </a:xfrm>
          <a:prstGeom prst="rightArrow">
            <a:avLst/>
          </a:prstGeom>
          <a:solidFill>
            <a:srgbClr val="00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2494286">
            <a:off x="3390035" y="3931277"/>
            <a:ext cx="911656" cy="228600"/>
          </a:xfrm>
          <a:prstGeom prst="rightArrow">
            <a:avLst/>
          </a:prstGeom>
          <a:solidFill>
            <a:srgbClr val="00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rot="19105714" flipV="1">
            <a:off x="3362327" y="2455770"/>
            <a:ext cx="911656" cy="228600"/>
          </a:xfrm>
          <a:prstGeom prst="rightArrow">
            <a:avLst/>
          </a:prstGeom>
          <a:solidFill>
            <a:srgbClr val="00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66800" y="5585936"/>
            <a:ext cx="7467600" cy="738664"/>
          </a:xfrm>
          <a:prstGeom prst="rect">
            <a:avLst/>
          </a:prstGeom>
          <a:noFill/>
          <a:ln w="6350">
            <a:noFill/>
            <a:prstDash val="solid"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400" baseline="30000" dirty="0">
                <a:solidFill>
                  <a:prstClr val="white"/>
                </a:solidFill>
                <a:latin typeface="Comic Sans MS" pitchFamily="66" charset="0"/>
              </a:rPr>
              <a:t>1</a:t>
            </a:r>
            <a:r>
              <a:rPr lang="en-US" sz="1400" dirty="0">
                <a:solidFill>
                  <a:prstClr val="white"/>
                </a:solidFill>
                <a:latin typeface="Comic Sans MS" pitchFamily="66" charset="0"/>
              </a:rPr>
              <a:t>Allocation is unbiased and semi-random based upon slot availability at time of consent</a:t>
            </a:r>
          </a:p>
          <a:p>
            <a:pPr eaLnBrk="0" hangingPunct="0"/>
            <a:r>
              <a:rPr lang="en-US" sz="1400" baseline="30000" dirty="0">
                <a:solidFill>
                  <a:prstClr val="white"/>
                </a:solidFill>
                <a:latin typeface="Comic Sans MS" pitchFamily="66" charset="0"/>
              </a:rPr>
              <a:t>2</a:t>
            </a:r>
            <a:r>
              <a:rPr lang="en-US" sz="1400" dirty="0">
                <a:solidFill>
                  <a:prstClr val="white"/>
                </a:solidFill>
                <a:latin typeface="Comic Sans MS" pitchFamily="66" charset="0"/>
              </a:rPr>
              <a:t>If a patient is ineligible, but remains eligible for another arm, they will be re-allocated.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267200" y="2902803"/>
            <a:ext cx="1905000" cy="830997"/>
          </a:xfrm>
          <a:prstGeom prst="rect">
            <a:avLst/>
          </a:prstGeom>
          <a:noFill/>
          <a:ln w="63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Arm 2: final eligibility review</a:t>
            </a:r>
            <a:r>
              <a:rPr lang="en-US" sz="1600" baseline="30000" dirty="0">
                <a:solidFill>
                  <a:prstClr val="white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 &amp; registration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81800" y="2895600"/>
            <a:ext cx="1905000" cy="830997"/>
          </a:xfrm>
          <a:prstGeom prst="rect">
            <a:avLst/>
          </a:prstGeom>
          <a:noFill/>
          <a:ln w="63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AZD9291 &amp; </a:t>
            </a:r>
            <a:r>
              <a:rPr lang="en-US" sz="1600" dirty="0" err="1">
                <a:solidFill>
                  <a:prstClr val="white"/>
                </a:solidFill>
                <a:latin typeface="Comic Sans MS" pitchFamily="66" charset="0"/>
              </a:rPr>
              <a:t>volitinib</a:t>
            </a:r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br>
              <a:rPr lang="en-US" sz="1600" dirty="0">
                <a:solidFill>
                  <a:prstClr val="white"/>
                </a:solidFill>
                <a:latin typeface="Comic Sans MS" pitchFamily="66" charset="0"/>
              </a:rPr>
            </a:br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(MET inhibitor)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6324600" y="3201751"/>
            <a:ext cx="381000" cy="228600"/>
          </a:xfrm>
          <a:prstGeom prst="rightArrow">
            <a:avLst/>
          </a:prstGeom>
          <a:solidFill>
            <a:srgbClr val="00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67200" y="4267200"/>
            <a:ext cx="1905000" cy="830997"/>
          </a:xfrm>
          <a:prstGeom prst="rect">
            <a:avLst/>
          </a:prstGeom>
          <a:noFill/>
          <a:ln w="63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Arm 3: final eligibility review</a:t>
            </a:r>
            <a:r>
              <a:rPr lang="en-US" sz="1600" baseline="30000" dirty="0">
                <a:solidFill>
                  <a:prstClr val="white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 &amp; registration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81800" y="4274403"/>
            <a:ext cx="1905000" cy="830997"/>
          </a:xfrm>
          <a:prstGeom prst="rect">
            <a:avLst/>
          </a:prstGeom>
          <a:noFill/>
          <a:ln w="635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AZD9291 &amp; </a:t>
            </a:r>
            <a:r>
              <a:rPr lang="en-US" sz="1600" dirty="0" err="1">
                <a:solidFill>
                  <a:prstClr val="white"/>
                </a:solidFill>
                <a:latin typeface="Comic Sans MS" pitchFamily="66" charset="0"/>
              </a:rPr>
              <a:t>selumetinib</a:t>
            </a:r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/>
            </a:r>
            <a:br>
              <a:rPr lang="en-US" sz="1600" dirty="0">
                <a:solidFill>
                  <a:prstClr val="white"/>
                </a:solidFill>
                <a:latin typeface="Comic Sans MS" pitchFamily="66" charset="0"/>
              </a:rPr>
            </a:br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(MEK inhibitor)</a:t>
            </a:r>
          </a:p>
        </p:txBody>
      </p:sp>
      <p:sp>
        <p:nvSpPr>
          <p:cNvPr id="69" name="Right Arrow 68"/>
          <p:cNvSpPr/>
          <p:nvPr/>
        </p:nvSpPr>
        <p:spPr>
          <a:xfrm>
            <a:off x="6324600" y="4566148"/>
            <a:ext cx="381000" cy="228600"/>
          </a:xfrm>
          <a:prstGeom prst="rightArrow">
            <a:avLst/>
          </a:prstGeom>
          <a:solidFill>
            <a:srgbClr val="00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33400" y="5410200"/>
            <a:ext cx="8001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8800" y="6400800"/>
            <a:ext cx="5791200" cy="338554"/>
          </a:xfrm>
          <a:prstGeom prst="rect">
            <a:avLst/>
          </a:prstGeom>
          <a:noFill/>
          <a:ln w="63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600" dirty="0">
                <a:solidFill>
                  <a:prstClr val="white"/>
                </a:solidFill>
                <a:latin typeface="Comic Sans MS" pitchFamily="66" charset="0"/>
              </a:rPr>
              <a:t>Sponsor: Astra-Zeneca, PI: Geoffrey R. Oxnard (DFCI)</a:t>
            </a:r>
          </a:p>
        </p:txBody>
      </p:sp>
    </p:spTree>
    <p:extLst>
      <p:ext uri="{BB962C8B-B14F-4D97-AF65-F5344CB8AC3E}">
        <p14:creationId xmlns:p14="http://schemas.microsoft.com/office/powerpoint/2010/main" val="1885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85855" y="318195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GB" sz="2400" b="1" dirty="0">
                <a:solidFill>
                  <a:srgbClr val="000066"/>
                </a:solidFill>
                <a:latin typeface="Comic Sans MS" pitchFamily="66" charset="0"/>
              </a:rPr>
              <a:t>The relative frequencies of the various mechanisms of acquired </a:t>
            </a:r>
            <a:r>
              <a:rPr lang="en-GB" sz="2400" b="1" dirty="0" smtClean="0">
                <a:solidFill>
                  <a:srgbClr val="000066"/>
                </a:solidFill>
                <a:latin typeface="Comic Sans MS" pitchFamily="66" charset="0"/>
              </a:rPr>
              <a:t>resistance </a:t>
            </a:r>
            <a:endParaRPr lang="en-GB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00526"/>
            <a:ext cx="748368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" y="6553200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GB" sz="1200" dirty="0">
                <a:solidFill>
                  <a:srgbClr val="000000"/>
                </a:solidFill>
                <a:latin typeface="Comic Sans MS" pitchFamily="66" charset="0"/>
              </a:rPr>
              <a:t>Yu H A et al. </a:t>
            </a:r>
            <a:r>
              <a:rPr lang="en-GB" sz="1200" dirty="0" err="1">
                <a:solidFill>
                  <a:srgbClr val="000000"/>
                </a:solidFill>
                <a:latin typeface="Comic Sans MS" pitchFamily="66" charset="0"/>
              </a:rPr>
              <a:t>Clin</a:t>
            </a:r>
            <a:r>
              <a:rPr lang="en-GB" sz="1200" dirty="0">
                <a:solidFill>
                  <a:srgbClr val="000000"/>
                </a:solidFill>
                <a:latin typeface="Comic Sans MS" pitchFamily="66" charset="0"/>
              </a:rPr>
              <a:t> Cancer Res 2013;19:2240-2247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Novel EGFR Inhibitors in the Setting of Acquired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35" y="1739180"/>
            <a:ext cx="8911765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New drugs are in clinic to treat resistance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Overcome limitations of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afatinib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dacomitinib</a:t>
            </a:r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Effective in patients with EGFR T790M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Ongoing efforts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Build rationale combinations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Test in both EGFR T790M + &amp; - patients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Development of rapid assays to identify T790M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145" y="279790"/>
            <a:ext cx="7104925" cy="356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3" cstate="print"/>
          <a:srcRect l="8658" r="6002"/>
          <a:stretch>
            <a:fillRect/>
          </a:stretch>
        </p:blipFill>
        <p:spPr bwMode="auto">
          <a:xfrm>
            <a:off x="1768435" y="3813050"/>
            <a:ext cx="529989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7020" y="6431681"/>
            <a:ext cx="43588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N </a:t>
            </a:r>
            <a:r>
              <a:rPr lang="en-US" sz="1600" dirty="0" err="1" smtClean="0">
                <a:latin typeface="Comic Sans MS" pitchFamily="66" charset="0"/>
              </a:rPr>
              <a:t>Engl</a:t>
            </a:r>
            <a:r>
              <a:rPr lang="en-US" sz="1600" dirty="0" smtClean="0">
                <a:latin typeface="Comic Sans MS" pitchFamily="66" charset="0"/>
              </a:rPr>
              <a:t> J Med. 2005 Feb 24;352(8):786-92.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Clinical EGFR Inhibitors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534400" cy="2550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504604"/>
                <a:gridCol w="1241367"/>
                <a:gridCol w="2405149"/>
                <a:gridCol w="1706880"/>
              </a:tblGrid>
              <a:tr h="45720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Drug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Stage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Covalent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Overcome T790M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Structure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69574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Gefitinib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Approved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No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No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omic Sans MS" pitchFamily="66" charset="0"/>
                        </a:rPr>
                        <a:t>Quinazoline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Erlotinib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Approved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No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No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omic Sans MS" pitchFamily="66" charset="0"/>
                        </a:rPr>
                        <a:t>Quinazoline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Dacomitinib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Phase III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Yes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No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omic Sans MS" pitchFamily="66" charset="0"/>
                        </a:rPr>
                        <a:t>Quinazoline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itchFamily="66" charset="0"/>
                        </a:rPr>
                        <a:t>Afatinib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itchFamily="66" charset="0"/>
                        </a:rPr>
                        <a:t>Approved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Yes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mic Sans MS" pitchFamily="66" charset="0"/>
                        </a:rPr>
                        <a:t>No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omic Sans MS" pitchFamily="66" charset="0"/>
                        </a:rPr>
                        <a:t>Quinazoline</a:t>
                      </a:r>
                      <a:endParaRPr lang="en-US" sz="20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5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260" y="2029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Comic Sans MS" pitchFamily="66" charset="0"/>
              </a:rPr>
              <a:t>Afatinib</a:t>
            </a:r>
            <a:r>
              <a:rPr lang="en-US" sz="3200" b="1" dirty="0" smtClean="0">
                <a:solidFill>
                  <a:srgbClr val="000066"/>
                </a:solidFill>
                <a:latin typeface="Comic Sans MS" pitchFamily="66" charset="0"/>
              </a:rPr>
              <a:t> &amp; Dacomitinib in patients previously treated with EGFR Inhibitors</a:t>
            </a:r>
            <a:endParaRPr lang="en-US" sz="32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530" y="1585560"/>
            <a:ext cx="434104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94455" y="4753973"/>
            <a:ext cx="3723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BR.26 – Dacomitinib </a:t>
            </a:r>
            <a:r>
              <a:rPr lang="en-US" dirty="0" err="1" smtClean="0">
                <a:latin typeface="Comic Sans MS" pitchFamily="66" charset="0"/>
              </a:rPr>
              <a:t>vs</a:t>
            </a:r>
            <a:r>
              <a:rPr lang="en-US" dirty="0" smtClean="0">
                <a:latin typeface="Comic Sans MS" pitchFamily="66" charset="0"/>
              </a:rPr>
              <a:t> Placebo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PFS: 2.7 vs. 1.4 months</a:t>
            </a:r>
          </a:p>
          <a:p>
            <a:r>
              <a:rPr lang="en-US" dirty="0" smtClean="0">
                <a:latin typeface="Comic Sans MS" pitchFamily="66" charset="0"/>
              </a:rPr>
              <a:t>RR &lt; 10%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5386" t="6742" r="5185"/>
          <a:stretch>
            <a:fillRect/>
          </a:stretch>
        </p:blipFill>
        <p:spPr bwMode="auto">
          <a:xfrm>
            <a:off x="193830" y="1623964"/>
            <a:ext cx="4147739" cy="285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9475" y="4753973"/>
            <a:ext cx="3763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LUX Ling 1 – </a:t>
            </a:r>
            <a:r>
              <a:rPr lang="en-US" dirty="0" err="1" smtClean="0">
                <a:latin typeface="Comic Sans MS" pitchFamily="66" charset="0"/>
              </a:rPr>
              <a:t>Afatinib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vs</a:t>
            </a:r>
            <a:r>
              <a:rPr lang="en-US" dirty="0" smtClean="0">
                <a:latin typeface="Comic Sans MS" pitchFamily="66" charset="0"/>
              </a:rPr>
              <a:t> Placebo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PFS: 3.3 vs. 1.1 months</a:t>
            </a:r>
          </a:p>
          <a:p>
            <a:r>
              <a:rPr lang="en-US" dirty="0" smtClean="0">
                <a:latin typeface="Comic Sans MS" pitchFamily="66" charset="0"/>
              </a:rPr>
              <a:t>RR &lt; 10%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15" y="6462458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Miller et al. Lancet </a:t>
            </a:r>
            <a:r>
              <a:rPr lang="en-US" sz="1400" dirty="0" err="1" smtClean="0">
                <a:latin typeface="Comic Sans MS" pitchFamily="66" charset="0"/>
              </a:rPr>
              <a:t>Oncol</a:t>
            </a:r>
            <a:r>
              <a:rPr lang="en-US" sz="1400" dirty="0" smtClean="0">
                <a:latin typeface="Comic Sans MS" pitchFamily="66" charset="0"/>
              </a:rPr>
              <a:t> 2013; Ellis et al. ASCO 2014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47" name="Straight Arrow Connector 5"/>
          <p:cNvCxnSpPr>
            <a:cxnSpLocks noChangeShapeType="1"/>
          </p:cNvCxnSpPr>
          <p:nvPr/>
        </p:nvCxnSpPr>
        <p:spPr bwMode="auto">
          <a:xfrm flipV="1">
            <a:off x="2514600" y="2509838"/>
            <a:ext cx="0" cy="35909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8" name="TextBox 14"/>
          <p:cNvSpPr txBox="1">
            <a:spLocks noChangeArrowheads="1"/>
          </p:cNvSpPr>
          <p:nvPr/>
        </p:nvSpPr>
        <p:spPr bwMode="auto">
          <a:xfrm>
            <a:off x="4191000" y="5634038"/>
            <a:ext cx="1676400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dirty="0" err="1">
                <a:solidFill>
                  <a:srgbClr val="000000"/>
                </a:solidFill>
                <a:latin typeface="Arial" charset="0"/>
              </a:rPr>
              <a:t>Afatinib</a:t>
            </a:r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0" name="TextBox 16"/>
          <p:cNvSpPr txBox="1">
            <a:spLocks noChangeArrowheads="1"/>
          </p:cNvSpPr>
          <p:nvPr/>
        </p:nvSpPr>
        <p:spPr bwMode="auto">
          <a:xfrm>
            <a:off x="2514600" y="5634038"/>
            <a:ext cx="1676400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  <a:latin typeface="Arial" charset="0"/>
              </a:rPr>
              <a:t>Gefitinib</a:t>
            </a:r>
          </a:p>
        </p:txBody>
      </p:sp>
      <p:sp>
        <p:nvSpPr>
          <p:cNvPr id="31751" name="TextBox 18"/>
          <p:cNvSpPr txBox="1">
            <a:spLocks noChangeArrowheads="1"/>
          </p:cNvSpPr>
          <p:nvPr/>
        </p:nvSpPr>
        <p:spPr bwMode="auto">
          <a:xfrm>
            <a:off x="2895600" y="4800600"/>
            <a:ext cx="1143000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FFFFFF"/>
                </a:solidFill>
                <a:latin typeface="Arial" charset="0"/>
              </a:rPr>
              <a:t>EGFRm</a:t>
            </a:r>
          </a:p>
        </p:txBody>
      </p:sp>
      <p:sp>
        <p:nvSpPr>
          <p:cNvPr id="31752" name="TextBox 19"/>
          <p:cNvSpPr txBox="1">
            <a:spLocks noChangeArrowheads="1"/>
          </p:cNvSpPr>
          <p:nvPr/>
        </p:nvSpPr>
        <p:spPr bwMode="auto">
          <a:xfrm>
            <a:off x="4495800" y="4800600"/>
            <a:ext cx="1143000" cy="4000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FFFFFF"/>
                </a:solidFill>
                <a:latin typeface="Arial" charset="0"/>
              </a:rPr>
              <a:t>EGFRm</a:t>
            </a:r>
          </a:p>
        </p:txBody>
      </p:sp>
      <p:sp>
        <p:nvSpPr>
          <p:cNvPr id="31754" name="TextBox 21"/>
          <p:cNvSpPr txBox="1">
            <a:spLocks noChangeArrowheads="1"/>
          </p:cNvSpPr>
          <p:nvPr/>
        </p:nvSpPr>
        <p:spPr bwMode="auto">
          <a:xfrm>
            <a:off x="2895600" y="895350"/>
            <a:ext cx="1143000" cy="4000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FFFFFF"/>
                </a:solidFill>
                <a:latin typeface="Arial" charset="0"/>
              </a:rPr>
              <a:t>T790M</a:t>
            </a:r>
          </a:p>
        </p:txBody>
      </p:sp>
      <p:sp>
        <p:nvSpPr>
          <p:cNvPr id="31755" name="TextBox 22"/>
          <p:cNvSpPr txBox="1">
            <a:spLocks noChangeArrowheads="1"/>
          </p:cNvSpPr>
          <p:nvPr/>
        </p:nvSpPr>
        <p:spPr bwMode="auto">
          <a:xfrm>
            <a:off x="4495800" y="3200400"/>
            <a:ext cx="1143000" cy="4000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T790M</a:t>
            </a:r>
          </a:p>
        </p:txBody>
      </p:sp>
      <p:sp>
        <p:nvSpPr>
          <p:cNvPr id="31757" name="TextBox 24"/>
          <p:cNvSpPr txBox="1">
            <a:spLocks noChangeArrowheads="1"/>
          </p:cNvSpPr>
          <p:nvPr/>
        </p:nvSpPr>
        <p:spPr bwMode="auto">
          <a:xfrm>
            <a:off x="2895600" y="4038600"/>
            <a:ext cx="1143000" cy="4000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FFFFFF"/>
                </a:solidFill>
                <a:latin typeface="Arial" charset="0"/>
              </a:rPr>
              <a:t>Wt</a:t>
            </a:r>
          </a:p>
        </p:txBody>
      </p:sp>
      <p:sp>
        <p:nvSpPr>
          <p:cNvPr id="31758" name="TextBox 25"/>
          <p:cNvSpPr txBox="1">
            <a:spLocks noChangeArrowheads="1"/>
          </p:cNvSpPr>
          <p:nvPr/>
        </p:nvSpPr>
        <p:spPr bwMode="auto">
          <a:xfrm>
            <a:off x="4495800" y="4495800"/>
            <a:ext cx="1143000" cy="4000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FFFFFF"/>
                </a:solidFill>
                <a:latin typeface="Arial" charset="0"/>
              </a:rPr>
              <a:t>Wt</a:t>
            </a:r>
          </a:p>
        </p:txBody>
      </p:sp>
      <p:sp>
        <p:nvSpPr>
          <p:cNvPr id="31760" name="TextBox 27"/>
          <p:cNvSpPr txBox="1">
            <a:spLocks noChangeArrowheads="1"/>
          </p:cNvSpPr>
          <p:nvPr/>
        </p:nvSpPr>
        <p:spPr bwMode="auto">
          <a:xfrm>
            <a:off x="1676400" y="48006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/>
            <a:r>
              <a:rPr lang="en-US" altLang="en-US">
                <a:solidFill>
                  <a:srgbClr val="000000"/>
                </a:solidFill>
                <a:latin typeface="Arial" charset="0"/>
              </a:rPr>
              <a:t>1x</a:t>
            </a:r>
          </a:p>
        </p:txBody>
      </p:sp>
      <p:sp>
        <p:nvSpPr>
          <p:cNvPr id="31761" name="TextBox 28"/>
          <p:cNvSpPr txBox="1">
            <a:spLocks noChangeArrowheads="1"/>
          </p:cNvSpPr>
          <p:nvPr/>
        </p:nvSpPr>
        <p:spPr bwMode="auto">
          <a:xfrm>
            <a:off x="1460500" y="3657600"/>
            <a:ext cx="74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/>
            <a:r>
              <a:rPr lang="en-US" altLang="en-US">
                <a:solidFill>
                  <a:srgbClr val="000000"/>
                </a:solidFill>
                <a:latin typeface="Arial" charset="0"/>
              </a:rPr>
              <a:t>10x</a:t>
            </a:r>
          </a:p>
        </p:txBody>
      </p:sp>
      <p:sp>
        <p:nvSpPr>
          <p:cNvPr id="31762" name="TextBox 29"/>
          <p:cNvSpPr txBox="1">
            <a:spLocks noChangeArrowheads="1"/>
          </p:cNvSpPr>
          <p:nvPr/>
        </p:nvSpPr>
        <p:spPr bwMode="auto">
          <a:xfrm>
            <a:off x="1230313" y="2509838"/>
            <a:ext cx="979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/>
            <a:r>
              <a:rPr lang="en-US" altLang="en-US">
                <a:solidFill>
                  <a:srgbClr val="000000"/>
                </a:solidFill>
                <a:latin typeface="Arial" charset="0"/>
              </a:rPr>
              <a:t>100x</a:t>
            </a:r>
          </a:p>
        </p:txBody>
      </p:sp>
      <p:sp>
        <p:nvSpPr>
          <p:cNvPr id="31763" name="TextBox 31"/>
          <p:cNvSpPr txBox="1">
            <a:spLocks noChangeArrowheads="1"/>
          </p:cNvSpPr>
          <p:nvPr/>
        </p:nvSpPr>
        <p:spPr bwMode="auto">
          <a:xfrm rot="-5400000">
            <a:off x="10319" y="3807619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/>
            <a:r>
              <a:rPr lang="en-US" altLang="en-US">
                <a:solidFill>
                  <a:srgbClr val="000000"/>
                </a:solidFill>
                <a:latin typeface="Arial" charset="0"/>
              </a:rPr>
              <a:t>Relative IC50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6412468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Geoff Oxnard</a:t>
            </a:r>
          </a:p>
        </p:txBody>
      </p:sp>
    </p:spTree>
    <p:extLst>
      <p:ext uri="{BB962C8B-B14F-4D97-AF65-F5344CB8AC3E}">
        <p14:creationId xmlns:p14="http://schemas.microsoft.com/office/powerpoint/2010/main" val="4120762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animBg="1"/>
      <p:bldP spid="317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http://cms.managecrc.com/ArticleImages/Article-157/eruptions_cutaneous-side-effects_fig1.jpg"/>
          <p:cNvPicPr>
            <a:picLocks noChangeAspect="1" noChangeArrowheads="1"/>
          </p:cNvPicPr>
          <p:nvPr/>
        </p:nvPicPr>
        <p:blipFill>
          <a:blip r:embed="rId2" cstate="print"/>
          <a:srcRect b="10000"/>
          <a:stretch>
            <a:fillRect/>
          </a:stretch>
        </p:blipFill>
        <p:spPr bwMode="auto">
          <a:xfrm>
            <a:off x="228600" y="1752599"/>
            <a:ext cx="4191000" cy="2958353"/>
          </a:xfrm>
          <a:prstGeom prst="rect">
            <a:avLst/>
          </a:prstGeom>
          <a:noFill/>
        </p:spPr>
      </p:pic>
      <p:pic>
        <p:nvPicPr>
          <p:cNvPr id="159748" name="Picture 4" descr="http://cms.managecrc.com/ArticleImages/Article-157/eruptions_cutaneous-side-effects_fig5-8.jp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4648200" y="1752600"/>
            <a:ext cx="4191000" cy="295835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6400800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mic Sans MS" pitchFamily="66" charset="0"/>
              </a:rPr>
              <a:t>http://www.managecrc.com</a:t>
            </a:r>
            <a:endParaRPr lang="en-US" sz="1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286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Comic Sans MS" pitchFamily="66" charset="0"/>
              </a:rPr>
              <a:t>Skin Toxicity from EGFR Inhibitors from Inhibiting Wild Type EGFR</a:t>
            </a:r>
            <a:endParaRPr lang="en-US" sz="32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0292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Comic Sans MS" pitchFamily="66" charset="0"/>
              </a:rPr>
              <a:t>Acneiform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 Rash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029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Comic Sans MS" pitchFamily="66" charset="0"/>
              </a:rPr>
              <a:t>Paronychia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omic Sans MS" pitchFamily="66" charset="0"/>
              </a:rPr>
              <a:t>Trichomegaly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 &amp;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Skin fissure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/>
          <p:cNvSpPr>
            <a:spLocks noChangeArrowheads="1"/>
          </p:cNvSpPr>
          <p:nvPr/>
        </p:nvSpPr>
        <p:spPr bwMode="auto">
          <a:xfrm>
            <a:off x="1025980" y="2312675"/>
            <a:ext cx="8001000" cy="457200"/>
          </a:xfrm>
          <a:prstGeom prst="rightArrow">
            <a:avLst>
              <a:gd name="adj1" fmla="val 50000"/>
              <a:gd name="adj2" fmla="val 4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2574925" y="1651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EGFR Timeline</a:t>
            </a:r>
          </a:p>
        </p:txBody>
      </p:sp>
      <p:sp>
        <p:nvSpPr>
          <p:cNvPr id="141316" name="Line 4"/>
          <p:cNvSpPr>
            <a:spLocks noChangeShapeType="1"/>
          </p:cNvSpPr>
          <p:nvPr/>
        </p:nvSpPr>
        <p:spPr bwMode="auto">
          <a:xfrm>
            <a:off x="1940380" y="26587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5642430" y="2657162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4143830" y="2657162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456193" y="3050862"/>
            <a:ext cx="960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1990s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340180" y="3422337"/>
            <a:ext cx="3113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Quinazoline EGFR inhibitors discovered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3645355" y="3050862"/>
            <a:ext cx="960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2005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2761118" y="3808100"/>
            <a:ext cx="2803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Erlotinib approved for NSCLC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5142368" y="3050862"/>
            <a:ext cx="960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2009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5180468" y="3501712"/>
            <a:ext cx="2803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Gefitinib approved for EGFR mutant NSCLC</a:t>
            </a:r>
          </a:p>
        </p:txBody>
      </p:sp>
      <p:sp>
        <p:nvSpPr>
          <p:cNvPr id="141325" name="Line 13"/>
          <p:cNvSpPr>
            <a:spLocks noChangeShapeType="1"/>
          </p:cNvSpPr>
          <p:nvPr/>
        </p:nvSpPr>
        <p:spPr bwMode="auto">
          <a:xfrm>
            <a:off x="3875543" y="2195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2953205" y="1744350"/>
            <a:ext cx="960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2004</a:t>
            </a: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492580" y="1431940"/>
            <a:ext cx="319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EGFR mutations identified</a:t>
            </a:r>
          </a:p>
        </p:txBody>
      </p:sp>
      <p:sp>
        <p:nvSpPr>
          <p:cNvPr id="141328" name="Line 16"/>
          <p:cNvSpPr>
            <a:spLocks noChangeShapeType="1"/>
          </p:cNvSpPr>
          <p:nvPr/>
        </p:nvSpPr>
        <p:spPr bwMode="auto">
          <a:xfrm flipH="1" flipV="1">
            <a:off x="3683455" y="2119000"/>
            <a:ext cx="192088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4144080" y="2196982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875245" y="1718112"/>
            <a:ext cx="319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EGFR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T790M reported</a:t>
            </a:r>
            <a:endParaRPr lang="en-US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V="1">
            <a:off x="4144017" y="2123230"/>
            <a:ext cx="192088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170" y="4888390"/>
            <a:ext cx="6453845" cy="707886"/>
          </a:xfrm>
          <a:prstGeom prst="rect">
            <a:avLst/>
          </a:prstGeom>
          <a:noFill/>
          <a:ln w="38100" cmpd="sng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charset="0"/>
                <a:ea typeface="ＭＳ Ｐゴシック" charset="0"/>
              </a:rPr>
              <a:t>All current clinical EGFR inhibitors were identified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charset="0"/>
                <a:ea typeface="ＭＳ Ｐゴシック" charset="0"/>
              </a:rPr>
              <a:t>before EGFR mutations</a:t>
            </a:r>
            <a:endParaRPr lang="en-US" sz="2000" dirty="0">
              <a:solidFill>
                <a:srgbClr val="000066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5943600"/>
            <a:ext cx="6477000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All are </a:t>
            </a:r>
            <a:r>
              <a:rPr lang="en-US" sz="2000" dirty="0" err="1" smtClean="0">
                <a:latin typeface="Comic Sans MS" pitchFamily="66" charset="0"/>
              </a:rPr>
              <a:t>quinazolines</a:t>
            </a:r>
            <a:r>
              <a:rPr lang="en-US" sz="2000" dirty="0" smtClean="0">
                <a:latin typeface="Comic Sans MS" pitchFamily="66" charset="0"/>
              </a:rPr>
              <a:t> or </a:t>
            </a:r>
            <a:r>
              <a:rPr lang="en-US" sz="2000" dirty="0" err="1" smtClean="0">
                <a:latin typeface="Comic Sans MS" pitchFamily="66" charset="0"/>
              </a:rPr>
              <a:t>quinazoline</a:t>
            </a:r>
            <a:r>
              <a:rPr lang="en-US" sz="2000" dirty="0" smtClean="0">
                <a:latin typeface="Comic Sans MS" pitchFamily="66" charset="0"/>
              </a:rPr>
              <a:t> derivatives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Office Theme">
  <a:themeElements>
    <a:clrScheme name="Custom 11">
      <a:dk1>
        <a:srgbClr val="0F2C52"/>
      </a:dk1>
      <a:lt1>
        <a:sysClr val="window" lastClr="FFFFFF"/>
      </a:lt1>
      <a:dk2>
        <a:srgbClr val="8C2232"/>
      </a:dk2>
      <a:lt2>
        <a:srgbClr val="D0B22B"/>
      </a:lt2>
      <a:accent1>
        <a:srgbClr val="3393C1"/>
      </a:accent1>
      <a:accent2>
        <a:srgbClr val="E6D973"/>
      </a:accent2>
      <a:accent3>
        <a:srgbClr val="C4002A"/>
      </a:accent3>
      <a:accent4>
        <a:srgbClr val="74C3FF"/>
      </a:accent4>
      <a:accent5>
        <a:srgbClr val="C8C8C7"/>
      </a:accent5>
      <a:accent6>
        <a:srgbClr val="8EE956"/>
      </a:accent6>
      <a:hlink>
        <a:srgbClr val="FFE249"/>
      </a:hlink>
      <a:folHlink>
        <a:srgbClr val="A358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Office Theme">
  <a:themeElements>
    <a:clrScheme name="Custom 11">
      <a:dk1>
        <a:srgbClr val="0F2C52"/>
      </a:dk1>
      <a:lt1>
        <a:sysClr val="window" lastClr="FFFFFF"/>
      </a:lt1>
      <a:dk2>
        <a:srgbClr val="8C2232"/>
      </a:dk2>
      <a:lt2>
        <a:srgbClr val="D0B22B"/>
      </a:lt2>
      <a:accent1>
        <a:srgbClr val="3393C1"/>
      </a:accent1>
      <a:accent2>
        <a:srgbClr val="E6D973"/>
      </a:accent2>
      <a:accent3>
        <a:srgbClr val="C4002A"/>
      </a:accent3>
      <a:accent4>
        <a:srgbClr val="74C3FF"/>
      </a:accent4>
      <a:accent5>
        <a:srgbClr val="C8C8C7"/>
      </a:accent5>
      <a:accent6>
        <a:srgbClr val="8EE956"/>
      </a:accent6>
      <a:hlink>
        <a:srgbClr val="FFE249"/>
      </a:hlink>
      <a:folHlink>
        <a:srgbClr val="A358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0_Office Theme">
  <a:themeElements>
    <a:clrScheme name="Custom 11">
      <a:dk1>
        <a:srgbClr val="0F2C52"/>
      </a:dk1>
      <a:lt1>
        <a:sysClr val="window" lastClr="FFFFFF"/>
      </a:lt1>
      <a:dk2>
        <a:srgbClr val="8C2232"/>
      </a:dk2>
      <a:lt2>
        <a:srgbClr val="D0B22B"/>
      </a:lt2>
      <a:accent1>
        <a:srgbClr val="3393C1"/>
      </a:accent1>
      <a:accent2>
        <a:srgbClr val="E6D973"/>
      </a:accent2>
      <a:accent3>
        <a:srgbClr val="C4002A"/>
      </a:accent3>
      <a:accent4>
        <a:srgbClr val="74C3FF"/>
      </a:accent4>
      <a:accent5>
        <a:srgbClr val="C8C8C7"/>
      </a:accent5>
      <a:accent6>
        <a:srgbClr val="8EE956"/>
      </a:accent6>
      <a:hlink>
        <a:srgbClr val="FFE249"/>
      </a:hlink>
      <a:folHlink>
        <a:srgbClr val="A358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1_Office Theme">
  <a:themeElements>
    <a:clrScheme name="Custom 11">
      <a:dk1>
        <a:srgbClr val="0F2C52"/>
      </a:dk1>
      <a:lt1>
        <a:sysClr val="window" lastClr="FFFFFF"/>
      </a:lt1>
      <a:dk2>
        <a:srgbClr val="8C2232"/>
      </a:dk2>
      <a:lt2>
        <a:srgbClr val="D0B22B"/>
      </a:lt2>
      <a:accent1>
        <a:srgbClr val="3393C1"/>
      </a:accent1>
      <a:accent2>
        <a:srgbClr val="E6D973"/>
      </a:accent2>
      <a:accent3>
        <a:srgbClr val="C4002A"/>
      </a:accent3>
      <a:accent4>
        <a:srgbClr val="74C3FF"/>
      </a:accent4>
      <a:accent5>
        <a:srgbClr val="C8C8C7"/>
      </a:accent5>
      <a:accent6>
        <a:srgbClr val="8EE956"/>
      </a:accent6>
      <a:hlink>
        <a:srgbClr val="FFE249"/>
      </a:hlink>
      <a:folHlink>
        <a:srgbClr val="A358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2_Office Theme">
  <a:themeElements>
    <a:clrScheme name="Custom 11">
      <a:dk1>
        <a:srgbClr val="0F2C52"/>
      </a:dk1>
      <a:lt1>
        <a:sysClr val="window" lastClr="FFFFFF"/>
      </a:lt1>
      <a:dk2>
        <a:srgbClr val="8C2232"/>
      </a:dk2>
      <a:lt2>
        <a:srgbClr val="D0B22B"/>
      </a:lt2>
      <a:accent1>
        <a:srgbClr val="3393C1"/>
      </a:accent1>
      <a:accent2>
        <a:srgbClr val="E6D973"/>
      </a:accent2>
      <a:accent3>
        <a:srgbClr val="C4002A"/>
      </a:accent3>
      <a:accent4>
        <a:srgbClr val="74C3FF"/>
      </a:accent4>
      <a:accent5>
        <a:srgbClr val="C8C8C7"/>
      </a:accent5>
      <a:accent6>
        <a:srgbClr val="8EE956"/>
      </a:accent6>
      <a:hlink>
        <a:srgbClr val="FFE249"/>
      </a:hlink>
      <a:folHlink>
        <a:srgbClr val="A358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Custom 11">
      <a:dk1>
        <a:srgbClr val="0F2C52"/>
      </a:dk1>
      <a:lt1>
        <a:sysClr val="window" lastClr="FFFFFF"/>
      </a:lt1>
      <a:dk2>
        <a:srgbClr val="8C2232"/>
      </a:dk2>
      <a:lt2>
        <a:srgbClr val="D0B22B"/>
      </a:lt2>
      <a:accent1>
        <a:srgbClr val="3393C1"/>
      </a:accent1>
      <a:accent2>
        <a:srgbClr val="E6D973"/>
      </a:accent2>
      <a:accent3>
        <a:srgbClr val="C4002A"/>
      </a:accent3>
      <a:accent4>
        <a:srgbClr val="74C3FF"/>
      </a:accent4>
      <a:accent5>
        <a:srgbClr val="C8C8C7"/>
      </a:accent5>
      <a:accent6>
        <a:srgbClr val="8EE956"/>
      </a:accent6>
      <a:hlink>
        <a:srgbClr val="FFE249"/>
      </a:hlink>
      <a:folHlink>
        <a:srgbClr val="A358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2226</Words>
  <Application>Microsoft Office PowerPoint</Application>
  <PresentationFormat>On-screen Show (4:3)</PresentationFormat>
  <Paragraphs>621</Paragraphs>
  <Slides>30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59" baseType="lpstr">
      <vt:lpstr>Arial Unicode MS</vt:lpstr>
      <vt:lpstr>굴림</vt:lpstr>
      <vt:lpstr>맑은 고딕</vt:lpstr>
      <vt:lpstr>ＭＳ Ｐゴシック</vt:lpstr>
      <vt:lpstr>SimSun</vt:lpstr>
      <vt:lpstr>Arial</vt:lpstr>
      <vt:lpstr>Arial Narrow</vt:lpstr>
      <vt:lpstr>Calibri</vt:lpstr>
      <vt:lpstr>Comic Sans MS</vt:lpstr>
      <vt:lpstr>msgothic</vt:lpstr>
      <vt:lpstr>Times</vt:lpstr>
      <vt:lpstr>Times New Roman</vt:lpstr>
      <vt:lpstr>나눔고딕</vt:lpstr>
      <vt:lpstr>Default Design</vt:lpstr>
      <vt:lpstr>8_Office Theme</vt:lpstr>
      <vt:lpstr>9_Default Design</vt:lpstr>
      <vt:lpstr>9_Office Theme</vt:lpstr>
      <vt:lpstr>10_Office Theme</vt:lpstr>
      <vt:lpstr>11_Office Theme</vt:lpstr>
      <vt:lpstr>12_Office Theme</vt:lpstr>
      <vt:lpstr>Office Theme</vt:lpstr>
      <vt:lpstr>1_Office Theme</vt:lpstr>
      <vt:lpstr>2_Office Theme</vt:lpstr>
      <vt:lpstr>3_Office Theme</vt:lpstr>
      <vt:lpstr>4_Office Theme</vt:lpstr>
      <vt:lpstr>Prism Project</vt:lpstr>
      <vt:lpstr>Image</vt:lpstr>
      <vt:lpstr>CS ChemDraw Drawing</vt:lpstr>
      <vt:lpstr>Prism 6</vt:lpstr>
      <vt:lpstr>PowerPoint Presentation</vt:lpstr>
      <vt:lpstr>PowerPoint Presentation</vt:lpstr>
      <vt:lpstr>PowerPoint Presentation</vt:lpstr>
      <vt:lpstr>PowerPoint Presentation</vt:lpstr>
      <vt:lpstr>Clinical EGFR Inhibitors</vt:lpstr>
      <vt:lpstr>Afatinib &amp; Dacomitinib in patients previously treated with EGFR Inhibitors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EGFR Inhibitors</vt:lpstr>
      <vt:lpstr>PowerPoint Presentation</vt:lpstr>
      <vt:lpstr>AZD9291 Phase I study design</vt:lpstr>
      <vt:lpstr>Response rate* in overall population</vt:lpstr>
      <vt:lpstr>Response rate* in T790M+ (central test)</vt:lpstr>
      <vt:lpstr>Safety summary*</vt:lpstr>
      <vt:lpstr>Ongoing Phase 1/2 FIH study of CO-1686 (NCT01526928)</vt:lpstr>
      <vt:lpstr>CO-1686 Phase I Study: Dose Levels</vt:lpstr>
      <vt:lpstr>Best response in Phase 1 and early  Phase 2 expansion cohort patients</vt:lpstr>
      <vt:lpstr>Adverse events</vt:lpstr>
      <vt:lpstr>Study Design</vt:lpstr>
      <vt:lpstr>Best Change from Baseline in Target Lesions : T790M+ versus T790M-</vt:lpstr>
      <vt:lpstr>Mutant Selective EGFR Inhibitors</vt:lpstr>
      <vt:lpstr>Opportunities and Challenges</vt:lpstr>
      <vt:lpstr>PowerPoint Presentation</vt:lpstr>
      <vt:lpstr>PowerPoint Presentation</vt:lpstr>
      <vt:lpstr>Case report: Acquired resistance </vt:lpstr>
      <vt:lpstr>PowerPoint Presentation</vt:lpstr>
      <vt:lpstr>Novel EGFR Inhibitors in the Setting of Acquired Resistance</vt:lpstr>
    </vt:vector>
  </TitlesOfParts>
  <Company>Partners HealthCare System,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Partners Information Systems</dc:creator>
  <cp:lastModifiedBy>Carlea</cp:lastModifiedBy>
  <cp:revision>32</cp:revision>
  <dcterms:created xsi:type="dcterms:W3CDTF">2014-08-27T00:40:17Z</dcterms:created>
  <dcterms:modified xsi:type="dcterms:W3CDTF">2014-08-27T16:07:44Z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855648037</vt:i4>
  </property>
  <property fmtid="{D5CDD505-2E9C-101B-9397-08002B2CF9AE}" pid="3" name="_NewReviewCycle">
    <vt:lpwstr/>
  </property>
  <property fmtid="{D5CDD505-2E9C-101B-9397-08002B2CF9AE}" pid="4" name="_EmailSubject">
    <vt:lpwstr>Your GRACE patient forum presentation</vt:lpwstr>
  </property>
  <property fmtid="{D5CDD505-2E9C-101B-9397-08002B2CF9AE}" pid="5" name="_AuthorEmail">
    <vt:lpwstr>Pasi_Janne@dfci.harvard.edu</vt:lpwstr>
  </property>
  <property fmtid="{D5CDD505-2E9C-101B-9397-08002B2CF9AE}" pid="6" name="_AuthorEmailDisplayName">
    <vt:lpwstr>Janne, Pasi Antero,M.D.,Ph.D.</vt:lpwstr>
  </property>
</Properties>
</file>